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3"/>
  </p:notesMasterIdLst>
  <p:sldIdLst>
    <p:sldId id="282" r:id="rId2"/>
    <p:sldId id="271" r:id="rId3"/>
    <p:sldId id="304" r:id="rId4"/>
    <p:sldId id="308" r:id="rId5"/>
    <p:sldId id="309" r:id="rId6"/>
    <p:sldId id="307" r:id="rId7"/>
    <p:sldId id="293" r:id="rId8"/>
    <p:sldId id="291" r:id="rId9"/>
    <p:sldId id="296" r:id="rId10"/>
    <p:sldId id="303" r:id="rId11"/>
    <p:sldId id="259" r:id="rId12"/>
  </p:sldIdLst>
  <p:sldSz cx="9144000" cy="6858000" type="screen4x3"/>
  <p:notesSz cx="6858000" cy="99472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17292A2E-F333-43FB-9621-5CBBE7FDCDCB}" styleName="Светлый стиль 2 - акцент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ED083AE6-46FA-4A59-8FB0-9F97EB10719F}" styleName="Светлый стиль 3 -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198800133318519"/>
          <c:y val="7.987352690045553E-2"/>
          <c:w val="0.53909254527274753"/>
          <c:h val="0.65722940261181251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2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66BE-48EC-B451-42D637B795B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66BE-48EC-B451-42D637B795B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Лист1!$A$2:$A$3</c:f>
              <c:strCache>
                <c:ptCount val="2"/>
                <c:pt idx="0">
                  <c:v>Банки</c:v>
                </c:pt>
                <c:pt idx="1">
                  <c:v>Специализированные факторинговые компании</c:v>
                </c:pt>
              </c:strCache>
            </c:strRef>
          </c:cat>
          <c:val>
            <c:numRef>
              <c:f>Лист1!$B$2:$B$3</c:f>
              <c:numCache>
                <c:formatCode>0%</c:formatCode>
                <c:ptCount val="2"/>
                <c:pt idx="0">
                  <c:v>0.14000000000000001</c:v>
                </c:pt>
                <c:pt idx="1">
                  <c:v>0.86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66BE-48EC-B451-42D637B795B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>
          <a:solidFill>
            <a:sysClr val="windowText" lastClr="000000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8.8140887983407662E-2"/>
          <c:y val="0.10948453164665892"/>
          <c:w val="0.91185911201659231"/>
          <c:h val="0.6366137429542618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Оборот участников российского факторинга за 1 квартал 2016 г, %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CC6E-4B9D-9C09-0F6ED8902FE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CC6E-4B9D-9C09-0F6ED8902FE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CC6E-4B9D-9C09-0F6ED8902FE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CC6E-4B9D-9C09-0F6ED8902FED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CC6E-4B9D-9C09-0F6ED8902FED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CC6E-4B9D-9C09-0F6ED8902FED}"/>
              </c:ext>
            </c:extLst>
          </c:dPt>
          <c:dLbls>
            <c:dLbl>
              <c:idx val="4"/>
              <c:layout>
                <c:manualLayout>
                  <c:x val="6.6055554755838339E-2"/>
                  <c:y val="-0.11394530522394378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CC6E-4B9D-9C09-0F6ED8902FE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Лист1!$A$2:$A$7</c:f>
              <c:strCache>
                <c:ptCount val="6"/>
                <c:pt idx="0">
                  <c:v>ВТБ Факторинг</c:v>
                </c:pt>
                <c:pt idx="1">
                  <c:v>Промсвязьбанк</c:v>
                </c:pt>
                <c:pt idx="2">
                  <c:v>Альфа-Банк</c:v>
                </c:pt>
                <c:pt idx="3">
                  <c:v>Банк "ФК Открытие"</c:v>
                </c:pt>
                <c:pt idx="4">
                  <c:v>Капитал факторинг</c:v>
                </c:pt>
                <c:pt idx="5">
                  <c:v>Другие участники рынка</c:v>
                </c:pt>
              </c:strCache>
            </c:strRef>
          </c:cat>
          <c:val>
            <c:numRef>
              <c:f>Лист1!$B$2:$B$7</c:f>
              <c:numCache>
                <c:formatCode>0%</c:formatCode>
                <c:ptCount val="6"/>
                <c:pt idx="0">
                  <c:v>0.3</c:v>
                </c:pt>
                <c:pt idx="1">
                  <c:v>0.21</c:v>
                </c:pt>
                <c:pt idx="2">
                  <c:v>0.14000000000000001</c:v>
                </c:pt>
                <c:pt idx="3">
                  <c:v>0.06</c:v>
                </c:pt>
                <c:pt idx="4">
                  <c:v>0.05</c:v>
                </c:pt>
                <c:pt idx="5">
                  <c:v>0.24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CC6E-4B9D-9C09-0F6ED8902FED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1840805109631643E-2"/>
          <c:y val="0.79795452415009449"/>
          <c:w val="0.92386519888455976"/>
          <c:h val="0.1835690131652038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000">
          <a:solidFill>
            <a:sysClr val="windowText" lastClr="000000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9569428455427572E-2"/>
          <c:y val="6.4377433476053014E-2"/>
          <c:w val="0.90613197004534307"/>
          <c:h val="0.6275372427761598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Поставщики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3986013986013986E-2"/>
                  <c:y val="-4.27599611273080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5D4-4831-95CA-8B1681F5973C}"/>
                </c:ext>
              </c:extLst>
            </c:dLbl>
            <c:dLbl>
              <c:idx val="1"/>
              <c:layout>
                <c:manualLayout>
                  <c:x val="1.8648018648018606E-2"/>
                  <c:y val="-5.44217687074829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5D4-4831-95CA-8B1681F5973C}"/>
                </c:ext>
              </c:extLst>
            </c:dLbl>
            <c:dLbl>
              <c:idx val="2"/>
              <c:layout>
                <c:manualLayout>
                  <c:x val="1.1655011655011569E-2"/>
                  <c:y val="-5.442176870748299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5D4-4831-95CA-8B1681F5973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</c:numCache>
            </c:num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610</c:v>
                </c:pt>
                <c:pt idx="1">
                  <c:v>486</c:v>
                </c:pt>
                <c:pt idx="2">
                  <c:v>462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5D4-4831-95CA-8B1681F5973C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Дебиторы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1.3986013986013943E-2"/>
                  <c:y val="-3.49854227405247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E5D4-4831-95CA-8B1681F5973C}"/>
                </c:ext>
              </c:extLst>
            </c:dLbl>
            <c:dLbl>
              <c:idx val="1"/>
              <c:layout>
                <c:manualLayout>
                  <c:x val="3.0303030303030304E-2"/>
                  <c:y val="-5.83090379008746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E5D4-4831-95CA-8B1681F5973C}"/>
                </c:ext>
              </c:extLst>
            </c:dLbl>
            <c:dLbl>
              <c:idx val="2"/>
              <c:layout>
                <c:manualLayout>
                  <c:x val="3.2634032634032549E-2"/>
                  <c:y val="-7.3858114674441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E5D4-4831-95CA-8B1681F5973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Лист1!$A$2:$A$4</c:f>
              <c:numCache>
                <c:formatCode>General</c:formatCode>
                <c:ptCount val="3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</c:numCache>
            </c:numRef>
          </c:cat>
          <c:val>
            <c:numRef>
              <c:f>Лист1!$C$2:$C$4</c:f>
              <c:numCache>
                <c:formatCode>General</c:formatCode>
                <c:ptCount val="3"/>
                <c:pt idx="0">
                  <c:v>1336</c:v>
                </c:pt>
                <c:pt idx="1">
                  <c:v>1126</c:v>
                </c:pt>
                <c:pt idx="2">
                  <c:v>749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E5D4-4831-95CA-8B1681F5973C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203821440"/>
        <c:axId val="203822976"/>
        <c:axId val="0"/>
      </c:bar3DChart>
      <c:catAx>
        <c:axId val="203821440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crossAx val="203822976"/>
        <c:crosses val="autoZero"/>
        <c:auto val="1"/>
        <c:lblAlgn val="ctr"/>
        <c:lblOffset val="100"/>
        <c:noMultiLvlLbl val="0"/>
      </c:catAx>
      <c:valAx>
        <c:axId val="2038229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ru-RU"/>
          </a:p>
        </c:txPr>
        <c:crossAx val="203821440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16555458979503368"/>
          <c:y val="0.82003690836672671"/>
          <c:w val="0.65678677314721023"/>
          <c:h val="0.106804022718643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 algn="just">
        <a:defRPr sz="1800">
          <a:solidFill>
            <a:sysClr val="windowText" lastClr="000000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C0CEF94-B3DE-4FA9-B737-DA5F2072BFA1}" type="doc">
      <dgm:prSet loTypeId="urn:microsoft.com/office/officeart/2005/8/layout/hierarchy3" loCatId="list" qsTypeId="urn:microsoft.com/office/officeart/2005/8/quickstyle/simple3" qsCatId="simple" csTypeId="urn:microsoft.com/office/officeart/2005/8/colors/accent1_3" csCatId="accent1" phldr="1"/>
      <dgm:spPr/>
      <dgm:t>
        <a:bodyPr/>
        <a:lstStyle/>
        <a:p>
          <a:endParaRPr lang="ru-RU"/>
        </a:p>
      </dgm:t>
    </dgm:pt>
    <dgm:pt modelId="{8C9CDAC8-60C3-4407-9B92-66A254B16FC8}">
      <dgm:prSet phldrT="[Текст]" custT="1"/>
      <dgm:spPr/>
      <dgm:t>
        <a:bodyPr/>
        <a:lstStyle/>
        <a:p>
          <a:r>
            <a:rPr lang="ru-RU" sz="3200" b="1" dirty="0">
              <a:latin typeface="Times New Roman" pitchFamily="18" charset="0"/>
              <a:cs typeface="Times New Roman" pitchFamily="18" charset="0"/>
            </a:rPr>
            <a:t>Объект исследования</a:t>
          </a:r>
        </a:p>
      </dgm:t>
    </dgm:pt>
    <dgm:pt modelId="{5D0AFDA3-FF2B-4FF8-8C7A-D7CED5B69CE8}" type="parTrans" cxnId="{B331B921-83CF-4B36-B080-60A99416E579}">
      <dgm:prSet/>
      <dgm:spPr/>
      <dgm:t>
        <a:bodyPr/>
        <a:lstStyle/>
        <a:p>
          <a:endParaRPr lang="ru-RU" sz="3200"/>
        </a:p>
      </dgm:t>
    </dgm:pt>
    <dgm:pt modelId="{D6022353-405E-40A0-98BB-6FD16B87498E}" type="sibTrans" cxnId="{B331B921-83CF-4B36-B080-60A99416E579}">
      <dgm:prSet/>
      <dgm:spPr/>
      <dgm:t>
        <a:bodyPr/>
        <a:lstStyle/>
        <a:p>
          <a:endParaRPr lang="ru-RU" sz="3200"/>
        </a:p>
      </dgm:t>
    </dgm:pt>
    <dgm:pt modelId="{7EEDD9B3-4800-4F09-8593-A2B4A4B5FCE6}">
      <dgm:prSet phldrT="[Текст]" custT="1"/>
      <dgm:spPr/>
      <dgm:t>
        <a:bodyPr/>
        <a:lstStyle/>
        <a:p>
          <a:endParaRPr lang="ru-RU" sz="3200" dirty="0">
            <a:latin typeface="Times New Roman" pitchFamily="18" charset="0"/>
            <a:cs typeface="Times New Roman" pitchFamily="18" charset="0"/>
          </a:endParaRPr>
        </a:p>
      </dgm:t>
    </dgm:pt>
    <dgm:pt modelId="{4F2E9E1C-7E1C-4565-8A96-85068D7A6F52}" type="parTrans" cxnId="{A5A70734-C63A-45EA-A282-D345DC6EB9A5}">
      <dgm:prSet/>
      <dgm:spPr/>
      <dgm:t>
        <a:bodyPr/>
        <a:lstStyle/>
        <a:p>
          <a:endParaRPr lang="ru-RU" sz="3200"/>
        </a:p>
      </dgm:t>
    </dgm:pt>
    <dgm:pt modelId="{10B1132D-F761-4694-838D-2BDB46346056}" type="sibTrans" cxnId="{A5A70734-C63A-45EA-A282-D345DC6EB9A5}">
      <dgm:prSet/>
      <dgm:spPr/>
      <dgm:t>
        <a:bodyPr/>
        <a:lstStyle/>
        <a:p>
          <a:endParaRPr lang="ru-RU" sz="3200"/>
        </a:p>
      </dgm:t>
    </dgm:pt>
    <dgm:pt modelId="{E15369E4-60C5-4CAF-8079-347F5522326D}">
      <dgm:prSet phldrT="[Текст]" custT="1"/>
      <dgm:spPr/>
      <dgm:t>
        <a:bodyPr/>
        <a:lstStyle/>
        <a:p>
          <a:r>
            <a:rPr lang="ru-RU" sz="3200" b="1" dirty="0">
              <a:latin typeface="Times New Roman" pitchFamily="18" charset="0"/>
              <a:cs typeface="Times New Roman" pitchFamily="18" charset="0"/>
            </a:rPr>
            <a:t>Предмет исследования</a:t>
          </a:r>
        </a:p>
      </dgm:t>
    </dgm:pt>
    <dgm:pt modelId="{4CB0F35E-12C0-469B-BE95-C63A4D1884A5}" type="parTrans" cxnId="{F8B5B16F-3E60-4862-8650-26C12CF0CD84}">
      <dgm:prSet/>
      <dgm:spPr/>
      <dgm:t>
        <a:bodyPr/>
        <a:lstStyle/>
        <a:p>
          <a:endParaRPr lang="ru-RU" sz="3200"/>
        </a:p>
      </dgm:t>
    </dgm:pt>
    <dgm:pt modelId="{B08BC6BD-E6B5-42F4-AD19-A7C581D844A2}" type="sibTrans" cxnId="{F8B5B16F-3E60-4862-8650-26C12CF0CD84}">
      <dgm:prSet/>
      <dgm:spPr/>
      <dgm:t>
        <a:bodyPr/>
        <a:lstStyle/>
        <a:p>
          <a:endParaRPr lang="ru-RU" sz="3200"/>
        </a:p>
      </dgm:t>
    </dgm:pt>
    <dgm:pt modelId="{3D39DA7A-96A1-44A4-8FC6-F1FA72772372}">
      <dgm:prSet phldrT="[Текст]" custT="1"/>
      <dgm:spPr/>
      <dgm:t>
        <a:bodyPr/>
        <a:lstStyle/>
        <a:p>
          <a:endParaRPr lang="ru-RU" sz="3200" dirty="0">
            <a:latin typeface="Times New Roman" pitchFamily="18" charset="0"/>
            <a:cs typeface="Times New Roman" pitchFamily="18" charset="0"/>
          </a:endParaRPr>
        </a:p>
      </dgm:t>
    </dgm:pt>
    <dgm:pt modelId="{DD35BFB9-5510-4698-8EA4-AC429DA1EC35}" type="parTrans" cxnId="{A4422093-F3AC-482D-B893-D2B368C64F36}">
      <dgm:prSet/>
      <dgm:spPr/>
      <dgm:t>
        <a:bodyPr/>
        <a:lstStyle/>
        <a:p>
          <a:endParaRPr lang="ru-RU" sz="3200"/>
        </a:p>
      </dgm:t>
    </dgm:pt>
    <dgm:pt modelId="{37BA1733-96C4-4314-ADD1-5B1F780FA45B}" type="sibTrans" cxnId="{A4422093-F3AC-482D-B893-D2B368C64F36}">
      <dgm:prSet/>
      <dgm:spPr/>
      <dgm:t>
        <a:bodyPr/>
        <a:lstStyle/>
        <a:p>
          <a:endParaRPr lang="ru-RU" sz="3200"/>
        </a:p>
      </dgm:t>
    </dgm:pt>
    <dgm:pt modelId="{375ADCC0-2E50-4C06-82EC-9760962C612A}" type="pres">
      <dgm:prSet presAssocID="{2C0CEF94-B3DE-4FA9-B737-DA5F2072BFA1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E14A583-F70A-4DFC-81EE-FE6B56DF8136}" type="pres">
      <dgm:prSet presAssocID="{8C9CDAC8-60C3-4407-9B92-66A254B16FC8}" presName="root" presStyleCnt="0"/>
      <dgm:spPr/>
    </dgm:pt>
    <dgm:pt modelId="{B7F2BDD8-EE89-4FBB-ADB6-1B4AE9A5A7CA}" type="pres">
      <dgm:prSet presAssocID="{8C9CDAC8-60C3-4407-9B92-66A254B16FC8}" presName="rootComposite" presStyleCnt="0"/>
      <dgm:spPr/>
    </dgm:pt>
    <dgm:pt modelId="{AAF04A38-58C3-4FAC-9A7B-AE6FF0A2548F}" type="pres">
      <dgm:prSet presAssocID="{8C9CDAC8-60C3-4407-9B92-66A254B16FC8}" presName="rootText" presStyleLbl="node1" presStyleIdx="0" presStyleCnt="2"/>
      <dgm:spPr/>
    </dgm:pt>
    <dgm:pt modelId="{7B35FF93-E640-4771-842D-BD8257CDF102}" type="pres">
      <dgm:prSet presAssocID="{8C9CDAC8-60C3-4407-9B92-66A254B16FC8}" presName="rootConnector" presStyleLbl="node1" presStyleIdx="0" presStyleCnt="2"/>
      <dgm:spPr/>
    </dgm:pt>
    <dgm:pt modelId="{56D28F8F-039B-4A5A-B79D-60CD6CA1FC86}" type="pres">
      <dgm:prSet presAssocID="{8C9CDAC8-60C3-4407-9B92-66A254B16FC8}" presName="childShape" presStyleCnt="0"/>
      <dgm:spPr/>
    </dgm:pt>
    <dgm:pt modelId="{B0BBF4D1-4534-4FEC-B86A-A731461A40CB}" type="pres">
      <dgm:prSet presAssocID="{4F2E9E1C-7E1C-4565-8A96-85068D7A6F52}" presName="Name13" presStyleLbl="parChTrans1D2" presStyleIdx="0" presStyleCnt="2"/>
      <dgm:spPr/>
    </dgm:pt>
    <dgm:pt modelId="{581C6EFA-BB56-4936-934E-796F78F5585E}" type="pres">
      <dgm:prSet presAssocID="{7EEDD9B3-4800-4F09-8593-A2B4A4B5FCE6}" presName="childText" presStyleLbl="bgAcc1" presStyleIdx="0" presStyleCnt="2" custScaleX="98042" custScaleY="126479">
        <dgm:presLayoutVars>
          <dgm:bulletEnabled val="1"/>
        </dgm:presLayoutVars>
      </dgm:prSet>
      <dgm:spPr/>
    </dgm:pt>
    <dgm:pt modelId="{475A9A1D-C2D7-4779-80FF-B42C6432081D}" type="pres">
      <dgm:prSet presAssocID="{E15369E4-60C5-4CAF-8079-347F5522326D}" presName="root" presStyleCnt="0"/>
      <dgm:spPr/>
    </dgm:pt>
    <dgm:pt modelId="{0C530589-B0CC-4B2F-8C4E-804C7F3BDA03}" type="pres">
      <dgm:prSet presAssocID="{E15369E4-60C5-4CAF-8079-347F5522326D}" presName="rootComposite" presStyleCnt="0"/>
      <dgm:spPr/>
    </dgm:pt>
    <dgm:pt modelId="{35271742-900E-411E-806C-7F19E484F96D}" type="pres">
      <dgm:prSet presAssocID="{E15369E4-60C5-4CAF-8079-347F5522326D}" presName="rootText" presStyleLbl="node1" presStyleIdx="1" presStyleCnt="2" custScaleX="81251" custLinFactNeighborX="-18508" custLinFactNeighborY="-228"/>
      <dgm:spPr/>
    </dgm:pt>
    <dgm:pt modelId="{CCC9A9F8-3591-4334-8C49-3290AF239F72}" type="pres">
      <dgm:prSet presAssocID="{E15369E4-60C5-4CAF-8079-347F5522326D}" presName="rootConnector" presStyleLbl="node1" presStyleIdx="1" presStyleCnt="2"/>
      <dgm:spPr/>
    </dgm:pt>
    <dgm:pt modelId="{35AC9261-B00D-4CD2-8243-79A169288A0B}" type="pres">
      <dgm:prSet presAssocID="{E15369E4-60C5-4CAF-8079-347F5522326D}" presName="childShape" presStyleCnt="0"/>
      <dgm:spPr/>
    </dgm:pt>
    <dgm:pt modelId="{8041BBC2-5CCD-4316-B180-F177C5F5F084}" type="pres">
      <dgm:prSet presAssocID="{DD35BFB9-5510-4698-8EA4-AC429DA1EC35}" presName="Name13" presStyleLbl="parChTrans1D2" presStyleIdx="1" presStyleCnt="2"/>
      <dgm:spPr/>
    </dgm:pt>
    <dgm:pt modelId="{975E4DF8-82D6-41E3-86EC-EF44BB5C4922}" type="pres">
      <dgm:prSet presAssocID="{3D39DA7A-96A1-44A4-8FC6-F1FA72772372}" presName="childText" presStyleLbl="bgAcc1" presStyleIdx="1" presStyleCnt="2" custScaleX="92007" custScaleY="106461" custLinFactNeighborX="-28109" custLinFactNeighborY="-664">
        <dgm:presLayoutVars>
          <dgm:bulletEnabled val="1"/>
        </dgm:presLayoutVars>
      </dgm:prSet>
      <dgm:spPr/>
    </dgm:pt>
  </dgm:ptLst>
  <dgm:cxnLst>
    <dgm:cxn modelId="{72671703-BC60-44B5-9C9A-B84463ADC9C6}" type="presOf" srcId="{DD35BFB9-5510-4698-8EA4-AC429DA1EC35}" destId="{8041BBC2-5CCD-4316-B180-F177C5F5F084}" srcOrd="0" destOrd="0" presId="urn:microsoft.com/office/officeart/2005/8/layout/hierarchy3"/>
    <dgm:cxn modelId="{E2F5860F-E101-4E9F-856C-EB354B037C7F}" type="presOf" srcId="{E15369E4-60C5-4CAF-8079-347F5522326D}" destId="{35271742-900E-411E-806C-7F19E484F96D}" srcOrd="0" destOrd="0" presId="urn:microsoft.com/office/officeart/2005/8/layout/hierarchy3"/>
    <dgm:cxn modelId="{D1C6EE12-DE2F-4F5B-A38C-67114EE9FF9F}" type="presOf" srcId="{3D39DA7A-96A1-44A4-8FC6-F1FA72772372}" destId="{975E4DF8-82D6-41E3-86EC-EF44BB5C4922}" srcOrd="0" destOrd="0" presId="urn:microsoft.com/office/officeart/2005/8/layout/hierarchy3"/>
    <dgm:cxn modelId="{420C6715-66A6-4DCA-8C8B-03A3F02C633F}" type="presOf" srcId="{7EEDD9B3-4800-4F09-8593-A2B4A4B5FCE6}" destId="{581C6EFA-BB56-4936-934E-796F78F5585E}" srcOrd="0" destOrd="0" presId="urn:microsoft.com/office/officeart/2005/8/layout/hierarchy3"/>
    <dgm:cxn modelId="{B331B921-83CF-4B36-B080-60A99416E579}" srcId="{2C0CEF94-B3DE-4FA9-B737-DA5F2072BFA1}" destId="{8C9CDAC8-60C3-4407-9B92-66A254B16FC8}" srcOrd="0" destOrd="0" parTransId="{5D0AFDA3-FF2B-4FF8-8C7A-D7CED5B69CE8}" sibTransId="{D6022353-405E-40A0-98BB-6FD16B87498E}"/>
    <dgm:cxn modelId="{A5A70734-C63A-45EA-A282-D345DC6EB9A5}" srcId="{8C9CDAC8-60C3-4407-9B92-66A254B16FC8}" destId="{7EEDD9B3-4800-4F09-8593-A2B4A4B5FCE6}" srcOrd="0" destOrd="0" parTransId="{4F2E9E1C-7E1C-4565-8A96-85068D7A6F52}" sibTransId="{10B1132D-F761-4694-838D-2BDB46346056}"/>
    <dgm:cxn modelId="{F77CB23E-CFF9-4BC7-AC28-CC06A953B08B}" type="presOf" srcId="{8C9CDAC8-60C3-4407-9B92-66A254B16FC8}" destId="{AAF04A38-58C3-4FAC-9A7B-AE6FF0A2548F}" srcOrd="0" destOrd="0" presId="urn:microsoft.com/office/officeart/2005/8/layout/hierarchy3"/>
    <dgm:cxn modelId="{F8B5B16F-3E60-4862-8650-26C12CF0CD84}" srcId="{2C0CEF94-B3DE-4FA9-B737-DA5F2072BFA1}" destId="{E15369E4-60C5-4CAF-8079-347F5522326D}" srcOrd="1" destOrd="0" parTransId="{4CB0F35E-12C0-469B-BE95-C63A4D1884A5}" sibTransId="{B08BC6BD-E6B5-42F4-AD19-A7C581D844A2}"/>
    <dgm:cxn modelId="{5D7B1671-DFB1-4044-9CC8-9A6755A5E829}" type="presOf" srcId="{4F2E9E1C-7E1C-4565-8A96-85068D7A6F52}" destId="{B0BBF4D1-4534-4FEC-B86A-A731461A40CB}" srcOrd="0" destOrd="0" presId="urn:microsoft.com/office/officeart/2005/8/layout/hierarchy3"/>
    <dgm:cxn modelId="{207FB984-6190-4A62-8F69-B91D9A02B0B2}" type="presOf" srcId="{2C0CEF94-B3DE-4FA9-B737-DA5F2072BFA1}" destId="{375ADCC0-2E50-4C06-82EC-9760962C612A}" srcOrd="0" destOrd="0" presId="urn:microsoft.com/office/officeart/2005/8/layout/hierarchy3"/>
    <dgm:cxn modelId="{A4422093-F3AC-482D-B893-D2B368C64F36}" srcId="{E15369E4-60C5-4CAF-8079-347F5522326D}" destId="{3D39DA7A-96A1-44A4-8FC6-F1FA72772372}" srcOrd="0" destOrd="0" parTransId="{DD35BFB9-5510-4698-8EA4-AC429DA1EC35}" sibTransId="{37BA1733-96C4-4314-ADD1-5B1F780FA45B}"/>
    <dgm:cxn modelId="{643146D3-E508-4A37-8DF6-05AD610C5AC9}" type="presOf" srcId="{8C9CDAC8-60C3-4407-9B92-66A254B16FC8}" destId="{7B35FF93-E640-4771-842D-BD8257CDF102}" srcOrd="1" destOrd="0" presId="urn:microsoft.com/office/officeart/2005/8/layout/hierarchy3"/>
    <dgm:cxn modelId="{ECBAD9D9-DA7B-4661-AD5F-0C211FB5D0C9}" type="presOf" srcId="{E15369E4-60C5-4CAF-8079-347F5522326D}" destId="{CCC9A9F8-3591-4334-8C49-3290AF239F72}" srcOrd="1" destOrd="0" presId="urn:microsoft.com/office/officeart/2005/8/layout/hierarchy3"/>
    <dgm:cxn modelId="{D5C12AF4-C82A-4B97-A820-9ABE750D4A16}" type="presParOf" srcId="{375ADCC0-2E50-4C06-82EC-9760962C612A}" destId="{FE14A583-F70A-4DFC-81EE-FE6B56DF8136}" srcOrd="0" destOrd="0" presId="urn:microsoft.com/office/officeart/2005/8/layout/hierarchy3"/>
    <dgm:cxn modelId="{8A20D151-A4D3-4E9B-B606-02F0248FEDCF}" type="presParOf" srcId="{FE14A583-F70A-4DFC-81EE-FE6B56DF8136}" destId="{B7F2BDD8-EE89-4FBB-ADB6-1B4AE9A5A7CA}" srcOrd="0" destOrd="0" presId="urn:microsoft.com/office/officeart/2005/8/layout/hierarchy3"/>
    <dgm:cxn modelId="{B5F97EEE-527A-45E0-89C3-07A5FEAFC231}" type="presParOf" srcId="{B7F2BDD8-EE89-4FBB-ADB6-1B4AE9A5A7CA}" destId="{AAF04A38-58C3-4FAC-9A7B-AE6FF0A2548F}" srcOrd="0" destOrd="0" presId="urn:microsoft.com/office/officeart/2005/8/layout/hierarchy3"/>
    <dgm:cxn modelId="{9FDF3524-FF5F-493E-A895-B48C78A3E582}" type="presParOf" srcId="{B7F2BDD8-EE89-4FBB-ADB6-1B4AE9A5A7CA}" destId="{7B35FF93-E640-4771-842D-BD8257CDF102}" srcOrd="1" destOrd="0" presId="urn:microsoft.com/office/officeart/2005/8/layout/hierarchy3"/>
    <dgm:cxn modelId="{DD572411-AE53-4499-87A9-C8465E7562AC}" type="presParOf" srcId="{FE14A583-F70A-4DFC-81EE-FE6B56DF8136}" destId="{56D28F8F-039B-4A5A-B79D-60CD6CA1FC86}" srcOrd="1" destOrd="0" presId="urn:microsoft.com/office/officeart/2005/8/layout/hierarchy3"/>
    <dgm:cxn modelId="{23D0948C-7C27-4C2A-BD43-FBC148F81722}" type="presParOf" srcId="{56D28F8F-039B-4A5A-B79D-60CD6CA1FC86}" destId="{B0BBF4D1-4534-4FEC-B86A-A731461A40CB}" srcOrd="0" destOrd="0" presId="urn:microsoft.com/office/officeart/2005/8/layout/hierarchy3"/>
    <dgm:cxn modelId="{FAF96FCD-6172-40AA-9911-48B54A1AEE8B}" type="presParOf" srcId="{56D28F8F-039B-4A5A-B79D-60CD6CA1FC86}" destId="{581C6EFA-BB56-4936-934E-796F78F5585E}" srcOrd="1" destOrd="0" presId="urn:microsoft.com/office/officeart/2005/8/layout/hierarchy3"/>
    <dgm:cxn modelId="{7FF8D07F-0A94-4653-93EC-485DDC687A45}" type="presParOf" srcId="{375ADCC0-2E50-4C06-82EC-9760962C612A}" destId="{475A9A1D-C2D7-4779-80FF-B42C6432081D}" srcOrd="1" destOrd="0" presId="urn:microsoft.com/office/officeart/2005/8/layout/hierarchy3"/>
    <dgm:cxn modelId="{A2BE6E14-AB1D-4802-8DB0-0356A46B8B65}" type="presParOf" srcId="{475A9A1D-C2D7-4779-80FF-B42C6432081D}" destId="{0C530589-B0CC-4B2F-8C4E-804C7F3BDA03}" srcOrd="0" destOrd="0" presId="urn:microsoft.com/office/officeart/2005/8/layout/hierarchy3"/>
    <dgm:cxn modelId="{B1A9D325-8605-47CD-9133-628CD1F263B5}" type="presParOf" srcId="{0C530589-B0CC-4B2F-8C4E-804C7F3BDA03}" destId="{35271742-900E-411E-806C-7F19E484F96D}" srcOrd="0" destOrd="0" presId="urn:microsoft.com/office/officeart/2005/8/layout/hierarchy3"/>
    <dgm:cxn modelId="{F6B5C3FD-227E-441C-A9C2-3642F4BDFFD0}" type="presParOf" srcId="{0C530589-B0CC-4B2F-8C4E-804C7F3BDA03}" destId="{CCC9A9F8-3591-4334-8C49-3290AF239F72}" srcOrd="1" destOrd="0" presId="urn:microsoft.com/office/officeart/2005/8/layout/hierarchy3"/>
    <dgm:cxn modelId="{72CBBADD-584E-472F-A77C-6A15D7EE3A8A}" type="presParOf" srcId="{475A9A1D-C2D7-4779-80FF-B42C6432081D}" destId="{35AC9261-B00D-4CD2-8243-79A169288A0B}" srcOrd="1" destOrd="0" presId="urn:microsoft.com/office/officeart/2005/8/layout/hierarchy3"/>
    <dgm:cxn modelId="{974E4667-473F-42AE-89CF-CEDA22A5401C}" type="presParOf" srcId="{35AC9261-B00D-4CD2-8243-79A169288A0B}" destId="{8041BBC2-5CCD-4316-B180-F177C5F5F084}" srcOrd="0" destOrd="0" presId="urn:microsoft.com/office/officeart/2005/8/layout/hierarchy3"/>
    <dgm:cxn modelId="{FAD6998D-2F99-4476-BFB0-F9EF56B62A58}" type="presParOf" srcId="{35AC9261-B00D-4CD2-8243-79A169288A0B}" destId="{975E4DF8-82D6-41E3-86EC-EF44BB5C4922}" srcOrd="1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142BFF0-B467-4B61-86A8-0085BEF565A5}" type="doc">
      <dgm:prSet loTypeId="urn:microsoft.com/office/officeart/2005/8/layout/vList4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D4BA528-2370-4791-8D8D-B6A6BEE1FD61}">
      <dgm:prSet phldrT="[Текст]" custT="1"/>
      <dgm:spPr/>
      <dgm:t>
        <a:bodyPr/>
        <a:lstStyle/>
        <a:p>
          <a:r>
            <a:rPr lang="ru-RU" sz="3200" b="0" i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сокращение клиентской базы- падение оборота факторинга</a:t>
          </a:r>
          <a:endParaRPr lang="ru-RU" sz="3200" b="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FE725AA-BE74-4FF0-A4DE-728F58424931}" type="parTrans" cxnId="{00E30014-9BC5-478C-BFC2-698CEC4D57FB}">
      <dgm:prSet/>
      <dgm:spPr/>
      <dgm:t>
        <a:bodyPr/>
        <a:lstStyle/>
        <a:p>
          <a:endParaRPr lang="ru-RU" sz="3200" b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5CB7909-0E73-497F-8FFE-0FD5C04FB34C}" type="sibTrans" cxnId="{00E30014-9BC5-478C-BFC2-698CEC4D57FB}">
      <dgm:prSet/>
      <dgm:spPr/>
      <dgm:t>
        <a:bodyPr/>
        <a:lstStyle/>
        <a:p>
          <a:endParaRPr lang="ru-RU" sz="3200" b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26C7697-B671-47F0-92DE-77E9A47C8FFA}">
      <dgm:prSet phldrT="[Текст]" custT="1"/>
      <dgm:spPr/>
      <dgm:t>
        <a:bodyPr/>
        <a:lstStyle/>
        <a:p>
          <a:r>
            <a:rPr lang="ru-RU" sz="3200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рост</a:t>
          </a:r>
          <a:r>
            <a:rPr lang="ru-RU" sz="3200" b="0" baseline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рисков факторинговых операций</a:t>
          </a:r>
          <a:endParaRPr lang="ru-RU" sz="3200" b="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CAF256E-55DB-4349-8178-6611129B58D1}" type="parTrans" cxnId="{1F732C05-90A2-424F-BC2B-E3500C4ED5A3}">
      <dgm:prSet/>
      <dgm:spPr/>
      <dgm:t>
        <a:bodyPr/>
        <a:lstStyle/>
        <a:p>
          <a:endParaRPr lang="ru-RU" sz="3200" b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C964AC9-2222-437D-BA07-759C8896D921}" type="sibTrans" cxnId="{1F732C05-90A2-424F-BC2B-E3500C4ED5A3}">
      <dgm:prSet/>
      <dgm:spPr/>
      <dgm:t>
        <a:bodyPr/>
        <a:lstStyle/>
        <a:p>
          <a:endParaRPr lang="ru-RU" sz="3200" b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FEEF356-6468-41BB-BAF5-A6BEC3F64DBE}">
      <dgm:prSet phldrT="[Текст]" custT="1"/>
      <dgm:spPr/>
      <dgm:t>
        <a:bodyPr/>
        <a:lstStyle/>
        <a:p>
          <a:r>
            <a:rPr lang="ru-RU" sz="3200" b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оптимизация документооборота</a:t>
          </a:r>
        </a:p>
      </dgm:t>
    </dgm:pt>
    <dgm:pt modelId="{634160C6-01E9-4AF3-873A-3EFB109D4879}" type="parTrans" cxnId="{D77B8BC3-B884-49D0-8114-4E56AA2123CD}">
      <dgm:prSet/>
      <dgm:spPr/>
      <dgm:t>
        <a:bodyPr/>
        <a:lstStyle/>
        <a:p>
          <a:endParaRPr lang="ru-RU" sz="3200" b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596F4E7-5EF7-47D1-BA3C-1C31B8283E71}" type="sibTrans" cxnId="{D77B8BC3-B884-49D0-8114-4E56AA2123CD}">
      <dgm:prSet/>
      <dgm:spPr/>
      <dgm:t>
        <a:bodyPr/>
        <a:lstStyle/>
        <a:p>
          <a:endParaRPr lang="ru-RU" sz="3200" b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99DED22-FA71-444D-BBB8-5BCACDE6E69F}" type="pres">
      <dgm:prSet presAssocID="{3142BFF0-B467-4B61-86A8-0085BEF565A5}" presName="linear" presStyleCnt="0">
        <dgm:presLayoutVars>
          <dgm:dir/>
          <dgm:resizeHandles val="exact"/>
        </dgm:presLayoutVars>
      </dgm:prSet>
      <dgm:spPr/>
    </dgm:pt>
    <dgm:pt modelId="{8C4098D5-BCFA-4DA7-95D7-106CD993D7CF}" type="pres">
      <dgm:prSet presAssocID="{9D4BA528-2370-4791-8D8D-B6A6BEE1FD61}" presName="comp" presStyleCnt="0"/>
      <dgm:spPr/>
    </dgm:pt>
    <dgm:pt modelId="{332C6C0A-2AE2-4E6B-978A-3D597D5023A9}" type="pres">
      <dgm:prSet presAssocID="{9D4BA528-2370-4791-8D8D-B6A6BEE1FD61}" presName="box" presStyleLbl="node1" presStyleIdx="0" presStyleCnt="3"/>
      <dgm:spPr/>
    </dgm:pt>
    <dgm:pt modelId="{6CC81730-0C5A-4FD6-A899-1B8F799BAC7C}" type="pres">
      <dgm:prSet presAssocID="{9D4BA528-2370-4791-8D8D-B6A6BEE1FD61}" presName="img" presStyleLbl="fgImgPlace1" presStyleIdx="0" presStyleCnt="3"/>
      <dgm:spPr/>
    </dgm:pt>
    <dgm:pt modelId="{B14BFE3D-48E1-433F-831F-BAA329ABA3EF}" type="pres">
      <dgm:prSet presAssocID="{9D4BA528-2370-4791-8D8D-B6A6BEE1FD61}" presName="text" presStyleLbl="node1" presStyleIdx="0" presStyleCnt="3">
        <dgm:presLayoutVars>
          <dgm:bulletEnabled val="1"/>
        </dgm:presLayoutVars>
      </dgm:prSet>
      <dgm:spPr/>
    </dgm:pt>
    <dgm:pt modelId="{5D2C4FF2-95A0-4E66-BA91-E14F76D5A035}" type="pres">
      <dgm:prSet presAssocID="{65CB7909-0E73-497F-8FFE-0FD5C04FB34C}" presName="spacer" presStyleCnt="0"/>
      <dgm:spPr/>
    </dgm:pt>
    <dgm:pt modelId="{33B1FD7C-43DC-4232-98ED-0EB89F9576BA}" type="pres">
      <dgm:prSet presAssocID="{E26C7697-B671-47F0-92DE-77E9A47C8FFA}" presName="comp" presStyleCnt="0"/>
      <dgm:spPr/>
    </dgm:pt>
    <dgm:pt modelId="{ABF68B40-E6A9-4EB5-A631-4A92D6FB73F5}" type="pres">
      <dgm:prSet presAssocID="{E26C7697-B671-47F0-92DE-77E9A47C8FFA}" presName="box" presStyleLbl="node1" presStyleIdx="1" presStyleCnt="3"/>
      <dgm:spPr/>
    </dgm:pt>
    <dgm:pt modelId="{B0E28133-D93F-4157-ACFE-571F5606CE5F}" type="pres">
      <dgm:prSet presAssocID="{E26C7697-B671-47F0-92DE-77E9A47C8FFA}" presName="img" presStyleLbl="fgImgPlace1" presStyleIdx="1" presStyleCnt="3"/>
      <dgm:spPr/>
    </dgm:pt>
    <dgm:pt modelId="{B495204F-E72D-4174-B71C-01B4C64C1D7E}" type="pres">
      <dgm:prSet presAssocID="{E26C7697-B671-47F0-92DE-77E9A47C8FFA}" presName="text" presStyleLbl="node1" presStyleIdx="1" presStyleCnt="3">
        <dgm:presLayoutVars>
          <dgm:bulletEnabled val="1"/>
        </dgm:presLayoutVars>
      </dgm:prSet>
      <dgm:spPr/>
    </dgm:pt>
    <dgm:pt modelId="{2EC6590D-8C49-497A-AEC4-66F55D031268}" type="pres">
      <dgm:prSet presAssocID="{4C964AC9-2222-437D-BA07-759C8896D921}" presName="spacer" presStyleCnt="0"/>
      <dgm:spPr/>
    </dgm:pt>
    <dgm:pt modelId="{A3639311-7AC5-44A1-A3AC-AA41E5FD3069}" type="pres">
      <dgm:prSet presAssocID="{FFEEF356-6468-41BB-BAF5-A6BEC3F64DBE}" presName="comp" presStyleCnt="0"/>
      <dgm:spPr/>
    </dgm:pt>
    <dgm:pt modelId="{87DD2D4A-F776-473C-8EE8-23EC42E4D0FA}" type="pres">
      <dgm:prSet presAssocID="{FFEEF356-6468-41BB-BAF5-A6BEC3F64DBE}" presName="box" presStyleLbl="node1" presStyleIdx="2" presStyleCnt="3"/>
      <dgm:spPr/>
    </dgm:pt>
    <dgm:pt modelId="{AC8BDC6D-F0F9-4919-BDB9-02A490DB8043}" type="pres">
      <dgm:prSet presAssocID="{FFEEF356-6468-41BB-BAF5-A6BEC3F64DBE}" presName="img" presStyleLbl="fgImgPlace1" presStyleIdx="2" presStyleCnt="3"/>
      <dgm:spPr/>
    </dgm:pt>
    <dgm:pt modelId="{6C2B9976-F4C4-42A7-A14A-CFE7C0E583B9}" type="pres">
      <dgm:prSet presAssocID="{FFEEF356-6468-41BB-BAF5-A6BEC3F64DBE}" presName="text" presStyleLbl="node1" presStyleIdx="2" presStyleCnt="3">
        <dgm:presLayoutVars>
          <dgm:bulletEnabled val="1"/>
        </dgm:presLayoutVars>
      </dgm:prSet>
      <dgm:spPr/>
    </dgm:pt>
  </dgm:ptLst>
  <dgm:cxnLst>
    <dgm:cxn modelId="{1F732C05-90A2-424F-BC2B-E3500C4ED5A3}" srcId="{3142BFF0-B467-4B61-86A8-0085BEF565A5}" destId="{E26C7697-B671-47F0-92DE-77E9A47C8FFA}" srcOrd="1" destOrd="0" parTransId="{8CAF256E-55DB-4349-8178-6611129B58D1}" sibTransId="{4C964AC9-2222-437D-BA07-759C8896D921}"/>
    <dgm:cxn modelId="{FDE8A806-A177-4839-92C2-60708FEA0787}" type="presOf" srcId="{FFEEF356-6468-41BB-BAF5-A6BEC3F64DBE}" destId="{87DD2D4A-F776-473C-8EE8-23EC42E4D0FA}" srcOrd="0" destOrd="0" presId="urn:microsoft.com/office/officeart/2005/8/layout/vList4"/>
    <dgm:cxn modelId="{00E30014-9BC5-478C-BFC2-698CEC4D57FB}" srcId="{3142BFF0-B467-4B61-86A8-0085BEF565A5}" destId="{9D4BA528-2370-4791-8D8D-B6A6BEE1FD61}" srcOrd="0" destOrd="0" parTransId="{0FE725AA-BE74-4FF0-A4DE-728F58424931}" sibTransId="{65CB7909-0E73-497F-8FFE-0FD5C04FB34C}"/>
    <dgm:cxn modelId="{D84E5B62-8EF3-4623-945A-594A1B426815}" type="presOf" srcId="{E26C7697-B671-47F0-92DE-77E9A47C8FFA}" destId="{ABF68B40-E6A9-4EB5-A631-4A92D6FB73F5}" srcOrd="0" destOrd="0" presId="urn:microsoft.com/office/officeart/2005/8/layout/vList4"/>
    <dgm:cxn modelId="{3B0C2747-ED70-4D67-9311-6524A4D545EE}" type="presOf" srcId="{9D4BA528-2370-4791-8D8D-B6A6BEE1FD61}" destId="{332C6C0A-2AE2-4E6B-978A-3D597D5023A9}" srcOrd="0" destOrd="0" presId="urn:microsoft.com/office/officeart/2005/8/layout/vList4"/>
    <dgm:cxn modelId="{F88FF759-A367-4D4D-A07F-F8FA1BA19F2D}" type="presOf" srcId="{3142BFF0-B467-4B61-86A8-0085BEF565A5}" destId="{599DED22-FA71-444D-BBB8-5BCACDE6E69F}" srcOrd="0" destOrd="0" presId="urn:microsoft.com/office/officeart/2005/8/layout/vList4"/>
    <dgm:cxn modelId="{31B1F0AA-45A7-49AA-BBB1-AE4ED173CF57}" type="presOf" srcId="{9D4BA528-2370-4791-8D8D-B6A6BEE1FD61}" destId="{B14BFE3D-48E1-433F-831F-BAA329ABA3EF}" srcOrd="1" destOrd="0" presId="urn:microsoft.com/office/officeart/2005/8/layout/vList4"/>
    <dgm:cxn modelId="{4AB710B7-3EDB-40D1-8F64-D69A4A1B8A3A}" type="presOf" srcId="{E26C7697-B671-47F0-92DE-77E9A47C8FFA}" destId="{B495204F-E72D-4174-B71C-01B4C64C1D7E}" srcOrd="1" destOrd="0" presId="urn:microsoft.com/office/officeart/2005/8/layout/vList4"/>
    <dgm:cxn modelId="{2B958CB8-78FA-443C-B990-6923E4541835}" type="presOf" srcId="{FFEEF356-6468-41BB-BAF5-A6BEC3F64DBE}" destId="{6C2B9976-F4C4-42A7-A14A-CFE7C0E583B9}" srcOrd="1" destOrd="0" presId="urn:microsoft.com/office/officeart/2005/8/layout/vList4"/>
    <dgm:cxn modelId="{D77B8BC3-B884-49D0-8114-4E56AA2123CD}" srcId="{3142BFF0-B467-4B61-86A8-0085BEF565A5}" destId="{FFEEF356-6468-41BB-BAF5-A6BEC3F64DBE}" srcOrd="2" destOrd="0" parTransId="{634160C6-01E9-4AF3-873A-3EFB109D4879}" sibTransId="{8596F4E7-5EF7-47D1-BA3C-1C31B8283E71}"/>
    <dgm:cxn modelId="{67DF5208-0D84-42E0-8963-157782964138}" type="presParOf" srcId="{599DED22-FA71-444D-BBB8-5BCACDE6E69F}" destId="{8C4098D5-BCFA-4DA7-95D7-106CD993D7CF}" srcOrd="0" destOrd="0" presId="urn:microsoft.com/office/officeart/2005/8/layout/vList4"/>
    <dgm:cxn modelId="{0B9A8161-FF02-4C60-9B8F-0D266496FC01}" type="presParOf" srcId="{8C4098D5-BCFA-4DA7-95D7-106CD993D7CF}" destId="{332C6C0A-2AE2-4E6B-978A-3D597D5023A9}" srcOrd="0" destOrd="0" presId="urn:microsoft.com/office/officeart/2005/8/layout/vList4"/>
    <dgm:cxn modelId="{1808D9D6-88DB-4A20-AF8B-97E64C89F78F}" type="presParOf" srcId="{8C4098D5-BCFA-4DA7-95D7-106CD993D7CF}" destId="{6CC81730-0C5A-4FD6-A899-1B8F799BAC7C}" srcOrd="1" destOrd="0" presId="urn:microsoft.com/office/officeart/2005/8/layout/vList4"/>
    <dgm:cxn modelId="{48C2C8E0-D224-4414-837E-07494E393D65}" type="presParOf" srcId="{8C4098D5-BCFA-4DA7-95D7-106CD993D7CF}" destId="{B14BFE3D-48E1-433F-831F-BAA329ABA3EF}" srcOrd="2" destOrd="0" presId="urn:microsoft.com/office/officeart/2005/8/layout/vList4"/>
    <dgm:cxn modelId="{4A71A246-618B-4F57-9F8A-E5168D08651D}" type="presParOf" srcId="{599DED22-FA71-444D-BBB8-5BCACDE6E69F}" destId="{5D2C4FF2-95A0-4E66-BA91-E14F76D5A035}" srcOrd="1" destOrd="0" presId="urn:microsoft.com/office/officeart/2005/8/layout/vList4"/>
    <dgm:cxn modelId="{8729B599-BDFE-4C83-9D06-D11CEA0749D6}" type="presParOf" srcId="{599DED22-FA71-444D-BBB8-5BCACDE6E69F}" destId="{33B1FD7C-43DC-4232-98ED-0EB89F9576BA}" srcOrd="2" destOrd="0" presId="urn:microsoft.com/office/officeart/2005/8/layout/vList4"/>
    <dgm:cxn modelId="{FF70D4EC-3D0E-41E9-B6AC-565F15457B89}" type="presParOf" srcId="{33B1FD7C-43DC-4232-98ED-0EB89F9576BA}" destId="{ABF68B40-E6A9-4EB5-A631-4A92D6FB73F5}" srcOrd="0" destOrd="0" presId="urn:microsoft.com/office/officeart/2005/8/layout/vList4"/>
    <dgm:cxn modelId="{D057A993-87AA-489A-87E9-F41862D53601}" type="presParOf" srcId="{33B1FD7C-43DC-4232-98ED-0EB89F9576BA}" destId="{B0E28133-D93F-4157-ACFE-571F5606CE5F}" srcOrd="1" destOrd="0" presId="urn:microsoft.com/office/officeart/2005/8/layout/vList4"/>
    <dgm:cxn modelId="{4CC80148-CDEA-4C59-BA21-9431FDEF1D31}" type="presParOf" srcId="{33B1FD7C-43DC-4232-98ED-0EB89F9576BA}" destId="{B495204F-E72D-4174-B71C-01B4C64C1D7E}" srcOrd="2" destOrd="0" presId="urn:microsoft.com/office/officeart/2005/8/layout/vList4"/>
    <dgm:cxn modelId="{C64964CE-0C72-478C-8524-85163C69954B}" type="presParOf" srcId="{599DED22-FA71-444D-BBB8-5BCACDE6E69F}" destId="{2EC6590D-8C49-497A-AEC4-66F55D031268}" srcOrd="3" destOrd="0" presId="urn:microsoft.com/office/officeart/2005/8/layout/vList4"/>
    <dgm:cxn modelId="{01CAB12B-F214-422A-80F4-A5ED516982D2}" type="presParOf" srcId="{599DED22-FA71-444D-BBB8-5BCACDE6E69F}" destId="{A3639311-7AC5-44A1-A3AC-AA41E5FD3069}" srcOrd="4" destOrd="0" presId="urn:microsoft.com/office/officeart/2005/8/layout/vList4"/>
    <dgm:cxn modelId="{7D3E4A0B-937D-4A2E-8CA5-1C6E0DAD1CA7}" type="presParOf" srcId="{A3639311-7AC5-44A1-A3AC-AA41E5FD3069}" destId="{87DD2D4A-F776-473C-8EE8-23EC42E4D0FA}" srcOrd="0" destOrd="0" presId="urn:microsoft.com/office/officeart/2005/8/layout/vList4"/>
    <dgm:cxn modelId="{CAA84CC8-4DB0-4DBE-8858-B77F9C6B026E}" type="presParOf" srcId="{A3639311-7AC5-44A1-A3AC-AA41E5FD3069}" destId="{AC8BDC6D-F0F9-4919-BDB9-02A490DB8043}" srcOrd="1" destOrd="0" presId="urn:microsoft.com/office/officeart/2005/8/layout/vList4"/>
    <dgm:cxn modelId="{33C510D8-6AF9-4663-BFBC-557A296D7EBA}" type="presParOf" srcId="{A3639311-7AC5-44A1-A3AC-AA41E5FD3069}" destId="{6C2B9976-F4C4-42A7-A14A-CFE7C0E583B9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DBB3E5C-E977-4046-8BF6-A8E756D84810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ru-RU"/>
        </a:p>
      </dgm:t>
    </dgm:pt>
    <dgm:pt modelId="{CFE60234-E242-4E35-9CCF-C2B246949A68}">
      <dgm:prSet phldrT="[Текст]" custT="1"/>
      <dgm:spPr/>
      <dgm:t>
        <a:bodyPr/>
        <a:lstStyle/>
        <a:p>
          <a:pPr algn="l"/>
          <a:r>
            <a: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ускоряется процесс выплаты финансирования;</a:t>
          </a:r>
          <a:endParaRPr lang="ru-RU" sz="2000" dirty="0">
            <a:solidFill>
              <a:schemeClr val="tx1"/>
            </a:solidFill>
          </a:endParaRPr>
        </a:p>
      </dgm:t>
    </dgm:pt>
    <dgm:pt modelId="{11EDF610-243E-41BA-8603-020E8CFA1B78}" type="parTrans" cxnId="{9345FA39-DC57-447A-AA31-66C75B24CDE0}">
      <dgm:prSet/>
      <dgm:spPr/>
      <dgm:t>
        <a:bodyPr/>
        <a:lstStyle/>
        <a:p>
          <a:endParaRPr lang="ru-RU" sz="2400">
            <a:solidFill>
              <a:schemeClr val="tx1"/>
            </a:solidFill>
          </a:endParaRPr>
        </a:p>
      </dgm:t>
    </dgm:pt>
    <dgm:pt modelId="{76D7E376-4EA5-430E-8BFE-E0235544839D}" type="sibTrans" cxnId="{9345FA39-DC57-447A-AA31-66C75B24CDE0}">
      <dgm:prSet/>
      <dgm:spPr/>
      <dgm:t>
        <a:bodyPr/>
        <a:lstStyle/>
        <a:p>
          <a:endParaRPr lang="ru-RU" sz="2400">
            <a:solidFill>
              <a:schemeClr val="tx1"/>
            </a:solidFill>
          </a:endParaRPr>
        </a:p>
      </dgm:t>
    </dgm:pt>
    <dgm:pt modelId="{3219FF23-801F-4681-BCC8-B6FF86A90B01}">
      <dgm:prSet phldrT="[Текст]" custT="1"/>
      <dgm:spPr/>
      <dgm:t>
        <a:bodyPr/>
        <a:lstStyle/>
        <a:p>
          <a:r>
            <a: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существенно сокращаются административные расходы и временные затраты фактора на обработку и регистрацию уступленного денежного требования;</a:t>
          </a:r>
          <a:endParaRPr lang="ru-RU" sz="2000" dirty="0">
            <a:solidFill>
              <a:schemeClr val="tx1"/>
            </a:solidFill>
          </a:endParaRPr>
        </a:p>
      </dgm:t>
    </dgm:pt>
    <dgm:pt modelId="{E0CD6840-CF98-4D69-B9B9-92588EE5B000}" type="parTrans" cxnId="{E1538F01-9AD8-4838-8567-1835628BFEF9}">
      <dgm:prSet/>
      <dgm:spPr/>
      <dgm:t>
        <a:bodyPr/>
        <a:lstStyle/>
        <a:p>
          <a:endParaRPr lang="ru-RU" sz="2400">
            <a:solidFill>
              <a:schemeClr val="tx1"/>
            </a:solidFill>
          </a:endParaRPr>
        </a:p>
      </dgm:t>
    </dgm:pt>
    <dgm:pt modelId="{E1F154DB-A799-43D1-975D-F6D2818FB935}" type="sibTrans" cxnId="{E1538F01-9AD8-4838-8567-1835628BFEF9}">
      <dgm:prSet/>
      <dgm:spPr/>
      <dgm:t>
        <a:bodyPr/>
        <a:lstStyle/>
        <a:p>
          <a:endParaRPr lang="ru-RU" sz="2400">
            <a:solidFill>
              <a:schemeClr val="tx1"/>
            </a:solidFill>
          </a:endParaRPr>
        </a:p>
      </dgm:t>
    </dgm:pt>
    <dgm:pt modelId="{B6C12A26-BAC6-4163-A9E1-F235E548D0F3}">
      <dgm:prSet phldrT="[Текст]" custT="1"/>
      <dgm:spPr/>
      <dgm:t>
        <a:bodyPr/>
        <a:lstStyle/>
        <a:p>
          <a:r>
            <a:rPr lang="ru-RU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интенсифицируется процесс верификации уступленного денежного требования: вся информация о поставщике, покупателе</a:t>
          </a:r>
          <a:endParaRPr lang="ru-RU" sz="2000" dirty="0">
            <a:solidFill>
              <a:schemeClr val="tx1"/>
            </a:solidFill>
          </a:endParaRPr>
        </a:p>
      </dgm:t>
    </dgm:pt>
    <dgm:pt modelId="{0794E5F4-E029-498D-971F-9A024B597803}" type="parTrans" cxnId="{F8251B4D-9560-461A-B4DE-A7220341B84F}">
      <dgm:prSet/>
      <dgm:spPr/>
      <dgm:t>
        <a:bodyPr/>
        <a:lstStyle/>
        <a:p>
          <a:endParaRPr lang="ru-RU" sz="2400">
            <a:solidFill>
              <a:schemeClr val="tx1"/>
            </a:solidFill>
          </a:endParaRPr>
        </a:p>
      </dgm:t>
    </dgm:pt>
    <dgm:pt modelId="{2E6A02C2-2232-43CD-98B9-E0549D6A379A}" type="sibTrans" cxnId="{F8251B4D-9560-461A-B4DE-A7220341B84F}">
      <dgm:prSet/>
      <dgm:spPr/>
      <dgm:t>
        <a:bodyPr/>
        <a:lstStyle/>
        <a:p>
          <a:endParaRPr lang="ru-RU" sz="2400">
            <a:solidFill>
              <a:schemeClr val="tx1"/>
            </a:solidFill>
          </a:endParaRPr>
        </a:p>
      </dgm:t>
    </dgm:pt>
    <dgm:pt modelId="{1580F1CE-355A-4E21-9357-9963ED5852D9}" type="pres">
      <dgm:prSet presAssocID="{ADBB3E5C-E977-4046-8BF6-A8E756D84810}" presName="Name0" presStyleCnt="0">
        <dgm:presLayoutVars>
          <dgm:chMax val="7"/>
          <dgm:chPref val="7"/>
          <dgm:dir/>
        </dgm:presLayoutVars>
      </dgm:prSet>
      <dgm:spPr/>
    </dgm:pt>
    <dgm:pt modelId="{A4788508-A0E9-4A36-AC69-A6C5C91A819D}" type="pres">
      <dgm:prSet presAssocID="{ADBB3E5C-E977-4046-8BF6-A8E756D84810}" presName="Name1" presStyleCnt="0"/>
      <dgm:spPr/>
    </dgm:pt>
    <dgm:pt modelId="{F5C4935A-F586-4CB3-BD58-3F74D3141B06}" type="pres">
      <dgm:prSet presAssocID="{ADBB3E5C-E977-4046-8BF6-A8E756D84810}" presName="cycle" presStyleCnt="0"/>
      <dgm:spPr/>
    </dgm:pt>
    <dgm:pt modelId="{0AC01CD3-494A-4887-B6E0-1E78070326AB}" type="pres">
      <dgm:prSet presAssocID="{ADBB3E5C-E977-4046-8BF6-A8E756D84810}" presName="srcNode" presStyleLbl="node1" presStyleIdx="0" presStyleCnt="3"/>
      <dgm:spPr/>
    </dgm:pt>
    <dgm:pt modelId="{C9BFC811-8129-432D-8EC4-E66C14220F40}" type="pres">
      <dgm:prSet presAssocID="{ADBB3E5C-E977-4046-8BF6-A8E756D84810}" presName="conn" presStyleLbl="parChTrans1D2" presStyleIdx="0" presStyleCnt="1"/>
      <dgm:spPr/>
    </dgm:pt>
    <dgm:pt modelId="{55AAA93C-7C6D-4CD9-A693-CBFC5FD5E189}" type="pres">
      <dgm:prSet presAssocID="{ADBB3E5C-E977-4046-8BF6-A8E756D84810}" presName="extraNode" presStyleLbl="node1" presStyleIdx="0" presStyleCnt="3"/>
      <dgm:spPr/>
    </dgm:pt>
    <dgm:pt modelId="{3B15389C-6D04-4176-A345-74B5F54ED071}" type="pres">
      <dgm:prSet presAssocID="{ADBB3E5C-E977-4046-8BF6-A8E756D84810}" presName="dstNode" presStyleLbl="node1" presStyleIdx="0" presStyleCnt="3"/>
      <dgm:spPr/>
    </dgm:pt>
    <dgm:pt modelId="{86FA435C-9CE3-445A-9894-F47ACBB08970}" type="pres">
      <dgm:prSet presAssocID="{CFE60234-E242-4E35-9CCF-C2B246949A68}" presName="text_1" presStyleLbl="node1" presStyleIdx="0" presStyleCnt="3">
        <dgm:presLayoutVars>
          <dgm:bulletEnabled val="1"/>
        </dgm:presLayoutVars>
      </dgm:prSet>
      <dgm:spPr/>
    </dgm:pt>
    <dgm:pt modelId="{A9C8FFF4-01B6-453C-9EED-8ABB8862BC25}" type="pres">
      <dgm:prSet presAssocID="{CFE60234-E242-4E35-9CCF-C2B246949A68}" presName="accent_1" presStyleCnt="0"/>
      <dgm:spPr/>
    </dgm:pt>
    <dgm:pt modelId="{04086CED-365E-41B0-B67F-FF85D49098B2}" type="pres">
      <dgm:prSet presAssocID="{CFE60234-E242-4E35-9CCF-C2B246949A68}" presName="accentRepeatNode" presStyleLbl="solidFgAcc1" presStyleIdx="0" presStyleCnt="3"/>
      <dgm:spPr/>
    </dgm:pt>
    <dgm:pt modelId="{60800A34-B535-4FEE-81AE-1E49F742444C}" type="pres">
      <dgm:prSet presAssocID="{3219FF23-801F-4681-BCC8-B6FF86A90B01}" presName="text_2" presStyleLbl="node1" presStyleIdx="1" presStyleCnt="3">
        <dgm:presLayoutVars>
          <dgm:bulletEnabled val="1"/>
        </dgm:presLayoutVars>
      </dgm:prSet>
      <dgm:spPr/>
    </dgm:pt>
    <dgm:pt modelId="{CAF73245-3ADA-4DE4-97EB-4BAB4FD6B0C6}" type="pres">
      <dgm:prSet presAssocID="{3219FF23-801F-4681-BCC8-B6FF86A90B01}" presName="accent_2" presStyleCnt="0"/>
      <dgm:spPr/>
    </dgm:pt>
    <dgm:pt modelId="{B147403D-1031-4F94-AAC1-37A1186E003A}" type="pres">
      <dgm:prSet presAssocID="{3219FF23-801F-4681-BCC8-B6FF86A90B01}" presName="accentRepeatNode" presStyleLbl="solidFgAcc1" presStyleIdx="1" presStyleCnt="3"/>
      <dgm:spPr/>
    </dgm:pt>
    <dgm:pt modelId="{72267ED6-FD6F-473A-8CE8-2CBF5A7DA791}" type="pres">
      <dgm:prSet presAssocID="{B6C12A26-BAC6-4163-A9E1-F235E548D0F3}" presName="text_3" presStyleLbl="node1" presStyleIdx="2" presStyleCnt="3" custScaleY="105618">
        <dgm:presLayoutVars>
          <dgm:bulletEnabled val="1"/>
        </dgm:presLayoutVars>
      </dgm:prSet>
      <dgm:spPr/>
    </dgm:pt>
    <dgm:pt modelId="{300A2DD2-4B11-41A5-AF63-6419BBA1FDCF}" type="pres">
      <dgm:prSet presAssocID="{B6C12A26-BAC6-4163-A9E1-F235E548D0F3}" presName="accent_3" presStyleCnt="0"/>
      <dgm:spPr/>
    </dgm:pt>
    <dgm:pt modelId="{6D1EC5A5-CB70-48FA-AF15-2779A546AE28}" type="pres">
      <dgm:prSet presAssocID="{B6C12A26-BAC6-4163-A9E1-F235E548D0F3}" presName="accentRepeatNode" presStyleLbl="solidFgAcc1" presStyleIdx="2" presStyleCnt="3"/>
      <dgm:spPr/>
    </dgm:pt>
  </dgm:ptLst>
  <dgm:cxnLst>
    <dgm:cxn modelId="{E1538F01-9AD8-4838-8567-1835628BFEF9}" srcId="{ADBB3E5C-E977-4046-8BF6-A8E756D84810}" destId="{3219FF23-801F-4681-BCC8-B6FF86A90B01}" srcOrd="1" destOrd="0" parTransId="{E0CD6840-CF98-4D69-B9B9-92588EE5B000}" sibTransId="{E1F154DB-A799-43D1-975D-F6D2818FB935}"/>
    <dgm:cxn modelId="{B91E2C13-7C3D-401F-914A-85029C17E326}" type="presOf" srcId="{CFE60234-E242-4E35-9CCF-C2B246949A68}" destId="{86FA435C-9CE3-445A-9894-F47ACBB08970}" srcOrd="0" destOrd="0" presId="urn:microsoft.com/office/officeart/2008/layout/VerticalCurvedList"/>
    <dgm:cxn modelId="{9345FA39-DC57-447A-AA31-66C75B24CDE0}" srcId="{ADBB3E5C-E977-4046-8BF6-A8E756D84810}" destId="{CFE60234-E242-4E35-9CCF-C2B246949A68}" srcOrd="0" destOrd="0" parTransId="{11EDF610-243E-41BA-8603-020E8CFA1B78}" sibTransId="{76D7E376-4EA5-430E-8BFE-E0235544839D}"/>
    <dgm:cxn modelId="{1C506C5F-7231-4B36-ADC9-22367F16DF51}" type="presOf" srcId="{ADBB3E5C-E977-4046-8BF6-A8E756D84810}" destId="{1580F1CE-355A-4E21-9357-9963ED5852D9}" srcOrd="0" destOrd="0" presId="urn:microsoft.com/office/officeart/2008/layout/VerticalCurvedList"/>
    <dgm:cxn modelId="{F8251B4D-9560-461A-B4DE-A7220341B84F}" srcId="{ADBB3E5C-E977-4046-8BF6-A8E756D84810}" destId="{B6C12A26-BAC6-4163-A9E1-F235E548D0F3}" srcOrd="2" destOrd="0" parTransId="{0794E5F4-E029-498D-971F-9A024B597803}" sibTransId="{2E6A02C2-2232-43CD-98B9-E0549D6A379A}"/>
    <dgm:cxn modelId="{17294D53-29A0-4955-BDBB-7A7F41C9F4B1}" type="presOf" srcId="{B6C12A26-BAC6-4163-A9E1-F235E548D0F3}" destId="{72267ED6-FD6F-473A-8CE8-2CBF5A7DA791}" srcOrd="0" destOrd="0" presId="urn:microsoft.com/office/officeart/2008/layout/VerticalCurvedList"/>
    <dgm:cxn modelId="{5EC1C5AD-353C-4947-91BE-4B01B7E5FD4C}" type="presOf" srcId="{76D7E376-4EA5-430E-8BFE-E0235544839D}" destId="{C9BFC811-8129-432D-8EC4-E66C14220F40}" srcOrd="0" destOrd="0" presId="urn:microsoft.com/office/officeart/2008/layout/VerticalCurvedList"/>
    <dgm:cxn modelId="{CD88A2B0-E0E9-4BB0-A2CE-931CC3477181}" type="presOf" srcId="{3219FF23-801F-4681-BCC8-B6FF86A90B01}" destId="{60800A34-B535-4FEE-81AE-1E49F742444C}" srcOrd="0" destOrd="0" presId="urn:microsoft.com/office/officeart/2008/layout/VerticalCurvedList"/>
    <dgm:cxn modelId="{2FE43395-F3EF-4686-9C53-501F3BF54B9F}" type="presParOf" srcId="{1580F1CE-355A-4E21-9357-9963ED5852D9}" destId="{A4788508-A0E9-4A36-AC69-A6C5C91A819D}" srcOrd="0" destOrd="0" presId="urn:microsoft.com/office/officeart/2008/layout/VerticalCurvedList"/>
    <dgm:cxn modelId="{66EF6C5F-C9BA-444F-8E04-92B37507ED46}" type="presParOf" srcId="{A4788508-A0E9-4A36-AC69-A6C5C91A819D}" destId="{F5C4935A-F586-4CB3-BD58-3F74D3141B06}" srcOrd="0" destOrd="0" presId="urn:microsoft.com/office/officeart/2008/layout/VerticalCurvedList"/>
    <dgm:cxn modelId="{4DAB65E6-F8AC-414C-883E-20183F27389C}" type="presParOf" srcId="{F5C4935A-F586-4CB3-BD58-3F74D3141B06}" destId="{0AC01CD3-494A-4887-B6E0-1E78070326AB}" srcOrd="0" destOrd="0" presId="urn:microsoft.com/office/officeart/2008/layout/VerticalCurvedList"/>
    <dgm:cxn modelId="{FDF5E5D7-4134-4213-ADC5-F64D995C34B4}" type="presParOf" srcId="{F5C4935A-F586-4CB3-BD58-3F74D3141B06}" destId="{C9BFC811-8129-432D-8EC4-E66C14220F40}" srcOrd="1" destOrd="0" presId="urn:microsoft.com/office/officeart/2008/layout/VerticalCurvedList"/>
    <dgm:cxn modelId="{12055EF6-E7FA-479A-A06B-CE0BF1C5DE61}" type="presParOf" srcId="{F5C4935A-F586-4CB3-BD58-3F74D3141B06}" destId="{55AAA93C-7C6D-4CD9-A693-CBFC5FD5E189}" srcOrd="2" destOrd="0" presId="urn:microsoft.com/office/officeart/2008/layout/VerticalCurvedList"/>
    <dgm:cxn modelId="{016FB775-53AE-4D2E-B0BF-62F04E189C1A}" type="presParOf" srcId="{F5C4935A-F586-4CB3-BD58-3F74D3141B06}" destId="{3B15389C-6D04-4176-A345-74B5F54ED071}" srcOrd="3" destOrd="0" presId="urn:microsoft.com/office/officeart/2008/layout/VerticalCurvedList"/>
    <dgm:cxn modelId="{6E30DDCF-DCF4-42B3-A777-C62DCFB7EBA1}" type="presParOf" srcId="{A4788508-A0E9-4A36-AC69-A6C5C91A819D}" destId="{86FA435C-9CE3-445A-9894-F47ACBB08970}" srcOrd="1" destOrd="0" presId="urn:microsoft.com/office/officeart/2008/layout/VerticalCurvedList"/>
    <dgm:cxn modelId="{13C66153-F91B-4BD2-930E-BE6BBD79699B}" type="presParOf" srcId="{A4788508-A0E9-4A36-AC69-A6C5C91A819D}" destId="{A9C8FFF4-01B6-453C-9EED-8ABB8862BC25}" srcOrd="2" destOrd="0" presId="urn:microsoft.com/office/officeart/2008/layout/VerticalCurvedList"/>
    <dgm:cxn modelId="{2DAA448F-1340-4474-A95A-19286283B86E}" type="presParOf" srcId="{A9C8FFF4-01B6-453C-9EED-8ABB8862BC25}" destId="{04086CED-365E-41B0-B67F-FF85D49098B2}" srcOrd="0" destOrd="0" presId="urn:microsoft.com/office/officeart/2008/layout/VerticalCurvedList"/>
    <dgm:cxn modelId="{30E14CF3-8350-409B-BEC5-137EFDB34360}" type="presParOf" srcId="{A4788508-A0E9-4A36-AC69-A6C5C91A819D}" destId="{60800A34-B535-4FEE-81AE-1E49F742444C}" srcOrd="3" destOrd="0" presId="urn:microsoft.com/office/officeart/2008/layout/VerticalCurvedList"/>
    <dgm:cxn modelId="{A8558B65-0E70-4786-9C4B-B771E748125C}" type="presParOf" srcId="{A4788508-A0E9-4A36-AC69-A6C5C91A819D}" destId="{CAF73245-3ADA-4DE4-97EB-4BAB4FD6B0C6}" srcOrd="4" destOrd="0" presId="urn:microsoft.com/office/officeart/2008/layout/VerticalCurvedList"/>
    <dgm:cxn modelId="{D1AC3C7E-6651-4D26-8238-5B76D5D2ABCF}" type="presParOf" srcId="{CAF73245-3ADA-4DE4-97EB-4BAB4FD6B0C6}" destId="{B147403D-1031-4F94-AAC1-37A1186E003A}" srcOrd="0" destOrd="0" presId="urn:microsoft.com/office/officeart/2008/layout/VerticalCurvedList"/>
    <dgm:cxn modelId="{1951130A-21A2-4D8D-975C-6D1F4D310B43}" type="presParOf" srcId="{A4788508-A0E9-4A36-AC69-A6C5C91A819D}" destId="{72267ED6-FD6F-473A-8CE8-2CBF5A7DA791}" srcOrd="5" destOrd="0" presId="urn:microsoft.com/office/officeart/2008/layout/VerticalCurvedList"/>
    <dgm:cxn modelId="{24FE7B50-B5D2-4CC3-9B11-306F4332A1B8}" type="presParOf" srcId="{A4788508-A0E9-4A36-AC69-A6C5C91A819D}" destId="{300A2DD2-4B11-41A5-AF63-6419BBA1FDCF}" srcOrd="6" destOrd="0" presId="urn:microsoft.com/office/officeart/2008/layout/VerticalCurvedList"/>
    <dgm:cxn modelId="{B52FC5AC-AEFD-4F34-8013-D4CF381D2207}" type="presParOf" srcId="{300A2DD2-4B11-41A5-AF63-6419BBA1FDCF}" destId="{6D1EC5A5-CB70-48FA-AF15-2779A546AE28}" srcOrd="0" destOrd="0" presId="urn:microsoft.com/office/officeart/2008/layout/VerticalCurvedList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AF04A38-58C3-4FAC-9A7B-AE6FF0A2548F}">
      <dsp:nvSpPr>
        <dsp:cNvPr id="0" name=""/>
        <dsp:cNvSpPr/>
      </dsp:nvSpPr>
      <dsp:spPr>
        <a:xfrm>
          <a:off x="354851" y="2371"/>
          <a:ext cx="3595702" cy="179785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shade val="80000"/>
                <a:hueOff val="0"/>
                <a:satOff val="0"/>
                <a:lumOff val="0"/>
                <a:alphaOff val="0"/>
                <a:tint val="67000"/>
                <a:satMod val="105000"/>
                <a:lumMod val="110000"/>
              </a:schemeClr>
            </a:gs>
            <a:gs pos="50000">
              <a:schemeClr val="accent1">
                <a:shade val="80000"/>
                <a:hueOff val="0"/>
                <a:satOff val="0"/>
                <a:lumOff val="0"/>
                <a:alphaOff val="0"/>
                <a:tint val="73000"/>
                <a:satMod val="103000"/>
                <a:lumMod val="105000"/>
              </a:schemeClr>
            </a:gs>
            <a:gs pos="100000">
              <a:schemeClr val="accent1">
                <a:shade val="80000"/>
                <a:hueOff val="0"/>
                <a:satOff val="0"/>
                <a:lumOff val="0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b="1" kern="1200" dirty="0">
              <a:latin typeface="Times New Roman" pitchFamily="18" charset="0"/>
              <a:cs typeface="Times New Roman" pitchFamily="18" charset="0"/>
            </a:rPr>
            <a:t>Объект исследования</a:t>
          </a:r>
        </a:p>
      </dsp:txBody>
      <dsp:txXfrm>
        <a:off x="407508" y="55028"/>
        <a:ext cx="3490388" cy="1692537"/>
      </dsp:txXfrm>
    </dsp:sp>
    <dsp:sp modelId="{B0BBF4D1-4534-4FEC-B86A-A731461A40CB}">
      <dsp:nvSpPr>
        <dsp:cNvPr id="0" name=""/>
        <dsp:cNvSpPr/>
      </dsp:nvSpPr>
      <dsp:spPr>
        <a:xfrm>
          <a:off x="714422" y="1800223"/>
          <a:ext cx="359570" cy="15864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86415"/>
              </a:lnTo>
              <a:lnTo>
                <a:pt x="359570" y="1586415"/>
              </a:lnTo>
            </a:path>
          </a:pathLst>
        </a:custGeom>
        <a:noFill/>
        <a:ln w="12700" cap="flat" cmpd="sng" algn="ctr">
          <a:solidFill>
            <a:schemeClr val="accent1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1C6EFA-BB56-4936-934E-796F78F5585E}">
      <dsp:nvSpPr>
        <dsp:cNvPr id="0" name=""/>
        <dsp:cNvSpPr/>
      </dsp:nvSpPr>
      <dsp:spPr>
        <a:xfrm>
          <a:off x="1073992" y="2249685"/>
          <a:ext cx="2820239" cy="2273904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3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1140592" y="2316285"/>
        <a:ext cx="2687039" cy="2140704"/>
      </dsp:txXfrm>
    </dsp:sp>
    <dsp:sp modelId="{35271742-900E-411E-806C-7F19E484F96D}">
      <dsp:nvSpPr>
        <dsp:cNvPr id="0" name=""/>
        <dsp:cNvSpPr/>
      </dsp:nvSpPr>
      <dsp:spPr>
        <a:xfrm>
          <a:off x="4183987" y="0"/>
          <a:ext cx="2921544" cy="179785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shade val="80000"/>
                <a:hueOff val="271263"/>
                <a:satOff val="5175"/>
                <a:lumOff val="22855"/>
                <a:alphaOff val="0"/>
                <a:tint val="67000"/>
                <a:satMod val="105000"/>
                <a:lumMod val="110000"/>
              </a:schemeClr>
            </a:gs>
            <a:gs pos="50000">
              <a:schemeClr val="accent1">
                <a:shade val="80000"/>
                <a:hueOff val="271263"/>
                <a:satOff val="5175"/>
                <a:lumOff val="22855"/>
                <a:alphaOff val="0"/>
                <a:tint val="73000"/>
                <a:satMod val="103000"/>
                <a:lumMod val="105000"/>
              </a:schemeClr>
            </a:gs>
            <a:gs pos="100000">
              <a:schemeClr val="accent1">
                <a:shade val="80000"/>
                <a:hueOff val="271263"/>
                <a:satOff val="5175"/>
                <a:lumOff val="22855"/>
                <a:alphaOff val="0"/>
                <a:tint val="81000"/>
                <a:satMod val="109000"/>
                <a:lumMod val="105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b="1" kern="1200" dirty="0">
              <a:latin typeface="Times New Roman" pitchFamily="18" charset="0"/>
              <a:cs typeface="Times New Roman" pitchFamily="18" charset="0"/>
            </a:rPr>
            <a:t>Предмет исследования</a:t>
          </a:r>
        </a:p>
      </dsp:txBody>
      <dsp:txXfrm>
        <a:off x="4236644" y="52657"/>
        <a:ext cx="2816230" cy="1692537"/>
      </dsp:txXfrm>
    </dsp:sp>
    <dsp:sp modelId="{8041BBC2-5CCD-4316-B180-F177C5F5F084}">
      <dsp:nvSpPr>
        <dsp:cNvPr id="0" name=""/>
        <dsp:cNvSpPr/>
      </dsp:nvSpPr>
      <dsp:spPr>
        <a:xfrm>
          <a:off x="4476142" y="1797851"/>
          <a:ext cx="149074" cy="13969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96902"/>
              </a:lnTo>
              <a:lnTo>
                <a:pt x="149074" y="1396902"/>
              </a:lnTo>
            </a:path>
          </a:pathLst>
        </a:custGeom>
        <a:noFill/>
        <a:ln w="12700" cap="flat" cmpd="sng" algn="ctr">
          <a:solidFill>
            <a:schemeClr val="accent1">
              <a:tint val="99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5E4DF8-82D6-41E3-86EC-EF44BB5C4922}">
      <dsp:nvSpPr>
        <dsp:cNvPr id="0" name=""/>
        <dsp:cNvSpPr/>
      </dsp:nvSpPr>
      <dsp:spPr>
        <a:xfrm>
          <a:off x="4625216" y="2237748"/>
          <a:ext cx="2646638" cy="191401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1">
              <a:shade val="80000"/>
              <a:hueOff val="271263"/>
              <a:satOff val="5175"/>
              <a:lumOff val="22855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40640" rIns="60960" bIns="4064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ru-RU" sz="3200" kern="1200" dirty="0">
            <a:latin typeface="Times New Roman" pitchFamily="18" charset="0"/>
            <a:cs typeface="Times New Roman" pitchFamily="18" charset="0"/>
          </a:endParaRPr>
        </a:p>
      </dsp:txBody>
      <dsp:txXfrm>
        <a:off x="4681275" y="2293807"/>
        <a:ext cx="2534520" cy="180189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2C6C0A-2AE2-4E6B-978A-3D597D5023A9}">
      <dsp:nvSpPr>
        <dsp:cNvPr id="0" name=""/>
        <dsp:cNvSpPr/>
      </dsp:nvSpPr>
      <dsp:spPr>
        <a:xfrm>
          <a:off x="0" y="0"/>
          <a:ext cx="6840761" cy="137996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b="0" i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сокращение клиентской базы- падение оборота факторинга</a:t>
          </a:r>
          <a:endParaRPr lang="ru-RU" sz="3200" b="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506149" y="0"/>
        <a:ext cx="5334611" cy="1379969"/>
      </dsp:txXfrm>
    </dsp:sp>
    <dsp:sp modelId="{6CC81730-0C5A-4FD6-A899-1B8F799BAC7C}">
      <dsp:nvSpPr>
        <dsp:cNvPr id="0" name=""/>
        <dsp:cNvSpPr/>
      </dsp:nvSpPr>
      <dsp:spPr>
        <a:xfrm>
          <a:off x="137996" y="137996"/>
          <a:ext cx="1368152" cy="1103975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F68B40-E6A9-4EB5-A631-4A92D6FB73F5}">
      <dsp:nvSpPr>
        <dsp:cNvPr id="0" name=""/>
        <dsp:cNvSpPr/>
      </dsp:nvSpPr>
      <dsp:spPr>
        <a:xfrm>
          <a:off x="0" y="1517966"/>
          <a:ext cx="6840761" cy="137996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b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рост</a:t>
          </a:r>
          <a:r>
            <a:rPr lang="ru-RU" sz="3200" b="0" kern="1200" baseline="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рисков факторинговых операций</a:t>
          </a:r>
          <a:endParaRPr lang="ru-RU" sz="3200" b="0" kern="120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506149" y="1517966"/>
        <a:ext cx="5334611" cy="1379969"/>
      </dsp:txXfrm>
    </dsp:sp>
    <dsp:sp modelId="{B0E28133-D93F-4157-ACFE-571F5606CE5F}">
      <dsp:nvSpPr>
        <dsp:cNvPr id="0" name=""/>
        <dsp:cNvSpPr/>
      </dsp:nvSpPr>
      <dsp:spPr>
        <a:xfrm>
          <a:off x="137996" y="1655963"/>
          <a:ext cx="1368152" cy="1103975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7DD2D4A-F776-473C-8EE8-23EC42E4D0FA}">
      <dsp:nvSpPr>
        <dsp:cNvPr id="0" name=""/>
        <dsp:cNvSpPr/>
      </dsp:nvSpPr>
      <dsp:spPr>
        <a:xfrm>
          <a:off x="0" y="3035933"/>
          <a:ext cx="6840761" cy="137996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l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200" b="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оптимизация документооборота</a:t>
          </a:r>
        </a:p>
      </dsp:txBody>
      <dsp:txXfrm>
        <a:off x="1506149" y="3035933"/>
        <a:ext cx="5334611" cy="1379969"/>
      </dsp:txXfrm>
    </dsp:sp>
    <dsp:sp modelId="{AC8BDC6D-F0F9-4919-BDB9-02A490DB8043}">
      <dsp:nvSpPr>
        <dsp:cNvPr id="0" name=""/>
        <dsp:cNvSpPr/>
      </dsp:nvSpPr>
      <dsp:spPr>
        <a:xfrm>
          <a:off x="137996" y="3173930"/>
          <a:ext cx="1368152" cy="1103975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9BFC811-8129-432D-8EC4-E66C14220F40}">
      <dsp:nvSpPr>
        <dsp:cNvPr id="0" name=""/>
        <dsp:cNvSpPr/>
      </dsp:nvSpPr>
      <dsp:spPr>
        <a:xfrm>
          <a:off x="-5893048" y="-902058"/>
          <a:ext cx="7017249" cy="7017249"/>
        </a:xfrm>
        <a:prstGeom prst="blockArc">
          <a:avLst>
            <a:gd name="adj1" fmla="val 18900000"/>
            <a:gd name="adj2" fmla="val 2700000"/>
            <a:gd name="adj3" fmla="val 308"/>
          </a:avLst>
        </a:pr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FA435C-9CE3-445A-9894-F47ACBB08970}">
      <dsp:nvSpPr>
        <dsp:cNvPr id="0" name=""/>
        <dsp:cNvSpPr/>
      </dsp:nvSpPr>
      <dsp:spPr>
        <a:xfrm>
          <a:off x="723582" y="521313"/>
          <a:ext cx="6477284" cy="1042626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7585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ускоряется процесс выплаты финансирования;</a:t>
          </a:r>
          <a:endParaRPr lang="ru-RU" sz="2000" kern="1200" dirty="0">
            <a:solidFill>
              <a:schemeClr val="tx1"/>
            </a:solidFill>
          </a:endParaRPr>
        </a:p>
      </dsp:txBody>
      <dsp:txXfrm>
        <a:off x="723582" y="521313"/>
        <a:ext cx="6477284" cy="1042626"/>
      </dsp:txXfrm>
    </dsp:sp>
    <dsp:sp modelId="{04086CED-365E-41B0-B67F-FF85D49098B2}">
      <dsp:nvSpPr>
        <dsp:cNvPr id="0" name=""/>
        <dsp:cNvSpPr/>
      </dsp:nvSpPr>
      <dsp:spPr>
        <a:xfrm>
          <a:off x="71941" y="390984"/>
          <a:ext cx="1303283" cy="130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0800A34-B535-4FEE-81AE-1E49F742444C}">
      <dsp:nvSpPr>
        <dsp:cNvPr id="0" name=""/>
        <dsp:cNvSpPr/>
      </dsp:nvSpPr>
      <dsp:spPr>
        <a:xfrm>
          <a:off x="1102577" y="2085252"/>
          <a:ext cx="6098289" cy="1042626"/>
        </a:xfrm>
        <a:prstGeom prst="rect">
          <a:avLst/>
        </a:prstGeom>
        <a:solidFill>
          <a:schemeClr val="accent2">
            <a:hueOff val="-727682"/>
            <a:satOff val="-41964"/>
            <a:lumOff val="431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7585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существенно сокращаются административные расходы и временные затраты фактора на обработку и регистрацию уступленного денежного требования;</a:t>
          </a:r>
          <a:endParaRPr lang="ru-RU" sz="2000" kern="1200" dirty="0">
            <a:solidFill>
              <a:schemeClr val="tx1"/>
            </a:solidFill>
          </a:endParaRPr>
        </a:p>
      </dsp:txBody>
      <dsp:txXfrm>
        <a:off x="1102577" y="2085252"/>
        <a:ext cx="6098289" cy="1042626"/>
      </dsp:txXfrm>
    </dsp:sp>
    <dsp:sp modelId="{B147403D-1031-4F94-AAC1-37A1186E003A}">
      <dsp:nvSpPr>
        <dsp:cNvPr id="0" name=""/>
        <dsp:cNvSpPr/>
      </dsp:nvSpPr>
      <dsp:spPr>
        <a:xfrm>
          <a:off x="450935" y="1954924"/>
          <a:ext cx="1303283" cy="130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727682"/>
              <a:satOff val="-41964"/>
              <a:lumOff val="431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2267ED6-FD6F-473A-8CE8-2CBF5A7DA791}">
      <dsp:nvSpPr>
        <dsp:cNvPr id="0" name=""/>
        <dsp:cNvSpPr/>
      </dsp:nvSpPr>
      <dsp:spPr>
        <a:xfrm>
          <a:off x="723582" y="3619905"/>
          <a:ext cx="6477284" cy="1101201"/>
        </a:xfrm>
        <a:prstGeom prst="rect">
          <a:avLst/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7585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интенсифицируется процесс верификации уступленного денежного требования: вся информация о поставщике, покупателе</a:t>
          </a:r>
          <a:endParaRPr lang="ru-RU" sz="2000" kern="1200" dirty="0">
            <a:solidFill>
              <a:schemeClr val="tx1"/>
            </a:solidFill>
          </a:endParaRPr>
        </a:p>
      </dsp:txBody>
      <dsp:txXfrm>
        <a:off x="723582" y="3619905"/>
        <a:ext cx="6477284" cy="1101201"/>
      </dsp:txXfrm>
    </dsp:sp>
    <dsp:sp modelId="{6D1EC5A5-CB70-48FA-AF15-2779A546AE28}">
      <dsp:nvSpPr>
        <dsp:cNvPr id="0" name=""/>
        <dsp:cNvSpPr/>
      </dsp:nvSpPr>
      <dsp:spPr>
        <a:xfrm>
          <a:off x="71941" y="3518864"/>
          <a:ext cx="1303283" cy="130328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-1455363"/>
              <a:satOff val="-83928"/>
              <a:lumOff val="862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6FF0AD-5C44-4ADC-B471-8D7E435E573B}" type="datetimeFigureOut">
              <a:rPr lang="ru-RU" smtClean="0"/>
              <a:pPr/>
              <a:t>05.09.2022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956"/>
            <a:ext cx="5486400" cy="447627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F29499-6EC8-48F1-AC66-D072AF470C2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60995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F29499-6EC8-48F1-AC66-D072AF470C26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61148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F29499-6EC8-48F1-AC66-D072AF470C26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6114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F29499-6EC8-48F1-AC66-D072AF470C26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40625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7A9DC3-E910-4DF9-A05C-61A32BED3650}" type="datetime1">
              <a:rPr lang="ru-RU" smtClean="0"/>
              <a:pPr/>
              <a:t>05.09.2022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20030-C601-43B4-A7BE-0AB4A72B043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8135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701C1-D968-41BF-87FD-94C085F1ECAC}" type="datetime1">
              <a:rPr lang="ru-RU" smtClean="0"/>
              <a:pPr/>
              <a:t>05.09.2022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20030-C601-43B4-A7BE-0AB4A72B043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473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DC516-A992-4F9A-AAEA-29E35A65757F}" type="datetime1">
              <a:rPr lang="ru-RU" smtClean="0"/>
              <a:pPr/>
              <a:t>05.09.2022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20030-C601-43B4-A7BE-0AB4A72B043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9112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DEB65-967F-465C-AF01-4C6F8A7BF670}" type="datetime1">
              <a:rPr lang="ru-RU" smtClean="0"/>
              <a:pPr/>
              <a:t>05.09.2022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20030-C601-43B4-A7BE-0AB4A72B043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12811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E408B5-A449-40D4-9898-3F32BA8580AA}" type="datetime1">
              <a:rPr lang="ru-RU" smtClean="0"/>
              <a:pPr/>
              <a:t>05.09.2022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20030-C601-43B4-A7BE-0AB4A72B043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01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355531-D08E-4B96-B208-AF172CCFE2F1}" type="datetime1">
              <a:rPr lang="ru-RU" smtClean="0"/>
              <a:pPr/>
              <a:t>05.09.2022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20030-C601-43B4-A7BE-0AB4A72B043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1364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73F295-00C8-418F-82F4-0D84979F5765}" type="datetime1">
              <a:rPr lang="ru-RU" smtClean="0"/>
              <a:pPr/>
              <a:t>05.09.2022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20030-C601-43B4-A7BE-0AB4A72B043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59782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092057-F7B5-4180-9D16-3D9DB116B1B0}" type="datetime1">
              <a:rPr lang="ru-RU" smtClean="0"/>
              <a:pPr/>
              <a:t>05.09.2022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20030-C601-43B4-A7BE-0AB4A72B0436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4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68F23-18EB-4D49-B561-59043439F681}" type="datetime1">
              <a:rPr lang="ru-RU" smtClean="0"/>
              <a:pPr/>
              <a:t>05.09.2022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20030-C601-43B4-A7BE-0AB4A72B043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3445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AAE15-BAC0-4CE0-812D-4148F7122115}" type="datetime1">
              <a:rPr lang="ru-RU" smtClean="0"/>
              <a:pPr/>
              <a:t>05.09.2022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20030-C601-43B4-A7BE-0AB4A72B043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1273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54729B-786C-4682-A16B-F91603ADA80F}" type="datetime1">
              <a:rPr lang="ru-RU" smtClean="0"/>
              <a:pPr/>
              <a:t>05.09.2022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20030-C601-43B4-A7BE-0AB4A72B043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5850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64AC8201-6F80-4564-AC83-D58BA4562904}" type="datetime1">
              <a:rPr lang="ru-RU" smtClean="0"/>
              <a:pPr/>
              <a:t>05.09.2022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620030-C601-43B4-A7BE-0AB4A72B043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8577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Relationship Id="rId9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chart" Target="../charts/char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image" Target="../media/image1.png"/><Relationship Id="rId7" Type="http://schemas.openxmlformats.org/officeDocument/2006/relationships/diagramColors" Target="../diagrams/colors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Relationship Id="rId9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18">
            <a:extLst>
              <a:ext uri="{FF2B5EF4-FFF2-40B4-BE49-F238E27FC236}">
                <a16:creationId xmlns:a16="http://schemas.microsoft.com/office/drawing/2014/main" id="{BD17C8EE-17CA-4702-A36A-5602CC28E8D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1" y="0"/>
            <a:ext cx="9113409" cy="68898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557300" y="2152417"/>
            <a:ext cx="6895020" cy="201622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anchor="b">
            <a:noAutofit/>
            <a:sp3d prstMaterial="softEdge">
              <a:bevelT w="25400" h="25400"/>
            </a:sp3d>
          </a:bodyPr>
          <a:lstStyle>
            <a:lvl1pPr algn="r" rtl="0" eaLnBrk="1" latinLnBrk="0" hangingPunct="1">
              <a:spcBef>
                <a:spcPct val="0"/>
              </a:spcBef>
              <a:buNone/>
              <a:defRPr kumimoji="0" sz="48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extLst/>
          </a:lstStyle>
          <a:p>
            <a:pPr algn="ctr"/>
            <a: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Выпускная квалификационная работа</a:t>
            </a:r>
            <a:b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Тема: «……..»</a:t>
            </a:r>
          </a:p>
        </p:txBody>
      </p:sp>
      <p:sp>
        <p:nvSpPr>
          <p:cNvPr id="7" name="Объект 1"/>
          <p:cNvSpPr txBox="1">
            <a:spLocks/>
          </p:cNvSpPr>
          <p:nvPr/>
        </p:nvSpPr>
        <p:spPr>
          <a:xfrm>
            <a:off x="791500" y="373005"/>
            <a:ext cx="7056784" cy="172819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0"/>
              </a:spcAft>
              <a:buSzPct val="60000"/>
              <a:buFont typeface="Wingdings" pitchFamily="2" charset="2"/>
              <a:buNone/>
              <a:defRPr sz="21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None/>
              <a:defRPr sz="1900" kern="120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None/>
              <a:defRPr sz="1700" kern="120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None/>
              <a:defRPr sz="1500" kern="120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600" b="1" dirty="0">
                <a:effectLst/>
                <a:latin typeface="Times New Roman" pitchFamily="18" charset="0"/>
                <a:cs typeface="Times New Roman" pitchFamily="18" charset="0"/>
              </a:rPr>
              <a:t>Министерство науки и высшего образования Российской Федерации</a:t>
            </a:r>
          </a:p>
          <a:p>
            <a:pPr algn="ctr"/>
            <a:r>
              <a:rPr lang="ru-RU" sz="1600" b="1" dirty="0">
                <a:effectLst/>
                <a:latin typeface="Times New Roman" pitchFamily="18" charset="0"/>
                <a:cs typeface="Times New Roman" pitchFamily="18" charset="0"/>
              </a:rPr>
              <a:t>федеральное государственное бюджетное образовательное учреждение</a:t>
            </a:r>
          </a:p>
          <a:p>
            <a:pPr algn="ctr"/>
            <a:r>
              <a:rPr lang="ru-RU" sz="1600" b="1" dirty="0">
                <a:effectLst/>
                <a:latin typeface="Times New Roman" pitchFamily="18" charset="0"/>
                <a:cs typeface="Times New Roman" pitchFamily="18" charset="0"/>
              </a:rPr>
              <a:t> высшего образования</a:t>
            </a:r>
          </a:p>
          <a:p>
            <a:pPr algn="ctr"/>
            <a:r>
              <a:rPr lang="ru-RU" sz="1600" b="1" dirty="0">
                <a:effectLst/>
                <a:latin typeface="Times New Roman" pitchFamily="18" charset="0"/>
                <a:cs typeface="Times New Roman" pitchFamily="18" charset="0"/>
              </a:rPr>
              <a:t>«Российский экономический университет имени Г.В. Плеханова»</a:t>
            </a:r>
          </a:p>
          <a:p>
            <a:pPr algn="ctr"/>
            <a:r>
              <a:rPr lang="ru-RU" sz="1600" b="1" dirty="0">
                <a:effectLst/>
                <a:latin typeface="Times New Roman" pitchFamily="18" charset="0"/>
                <a:cs typeface="Times New Roman" pitchFamily="18" charset="0"/>
              </a:rPr>
              <a:t>Московский технологический колледж питания</a:t>
            </a:r>
          </a:p>
        </p:txBody>
      </p:sp>
      <p:sp>
        <p:nvSpPr>
          <p:cNvPr id="8" name="Объект 1"/>
          <p:cNvSpPr txBox="1">
            <a:spLocks/>
          </p:cNvSpPr>
          <p:nvPr/>
        </p:nvSpPr>
        <p:spPr>
          <a:xfrm>
            <a:off x="1261031" y="4305165"/>
            <a:ext cx="8544272" cy="17553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0"/>
              </a:spcAft>
              <a:buSzPct val="60000"/>
              <a:buFont typeface="Wingdings" pitchFamily="2" charset="2"/>
              <a:buNone/>
              <a:defRPr sz="21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None/>
              <a:defRPr sz="1900" kern="120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None/>
              <a:defRPr sz="1700" kern="120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None/>
              <a:defRPr sz="1500" kern="120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r>
              <a:rPr lang="ru-RU" sz="2800" dirty="0">
                <a:effectLst/>
                <a:latin typeface="Times New Roman" pitchFamily="18" charset="0"/>
                <a:cs typeface="Times New Roman" pitchFamily="18" charset="0"/>
              </a:rPr>
              <a:t>Выполнил: </a:t>
            </a:r>
          </a:p>
          <a:p>
            <a:r>
              <a:rPr lang="ru-RU" sz="2800" dirty="0">
                <a:effectLst/>
                <a:latin typeface="Times New Roman" pitchFamily="18" charset="0"/>
                <a:cs typeface="Times New Roman" pitchFamily="18" charset="0"/>
              </a:rPr>
              <a:t>Научный руководитель: </a:t>
            </a:r>
          </a:p>
        </p:txBody>
      </p:sp>
      <p:sp>
        <p:nvSpPr>
          <p:cNvPr id="9" name="Объект 1"/>
          <p:cNvSpPr txBox="1">
            <a:spLocks/>
          </p:cNvSpPr>
          <p:nvPr/>
        </p:nvSpPr>
        <p:spPr>
          <a:xfrm>
            <a:off x="1752284" y="5877272"/>
            <a:ext cx="6096000" cy="86409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0"/>
              </a:spcAft>
              <a:buSzPct val="60000"/>
              <a:buFont typeface="Wingdings" pitchFamily="2" charset="2"/>
              <a:buNone/>
              <a:defRPr sz="2100" kern="120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None/>
              <a:defRPr sz="1900" kern="120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None/>
              <a:defRPr sz="1700" kern="120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None/>
              <a:defRPr sz="1600" kern="120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None/>
              <a:defRPr sz="1500" kern="120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SzPct val="60000"/>
              <a:buFont typeface="Wingdings" pitchFamily="2" charset="2"/>
              <a:buNone/>
              <a:defRPr sz="1400" kern="1200">
                <a:solidFill>
                  <a:schemeClr val="tx1">
                    <a:tint val="75000"/>
                  </a:schemeClr>
                </a:solidFill>
                <a:effectLst>
                  <a:outerShdw blurRad="38100" dist="38100" dir="2700000" algn="ctr" rotWithShape="0">
                    <a:srgbClr val="000000">
                      <a:alpha val="43000"/>
                    </a:srgbClr>
                  </a:outerShdw>
                </a:effectLst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dirty="0">
                <a:effectLst/>
                <a:latin typeface="Times New Roman" pitchFamily="18" charset="0"/>
                <a:cs typeface="Times New Roman" pitchFamily="18" charset="0"/>
              </a:rPr>
              <a:t>20</a:t>
            </a:r>
            <a:r>
              <a:rPr lang="en-US" dirty="0"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dirty="0">
                <a:effectLst/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effectLst/>
                <a:latin typeface="Times New Roman" pitchFamily="18" charset="0"/>
                <a:cs typeface="Times New Roman" pitchFamily="18" charset="0"/>
              </a:rPr>
              <a:t>год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312" y="-100052"/>
            <a:ext cx="1019453" cy="708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90387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8">
            <a:extLst>
              <a:ext uri="{FF2B5EF4-FFF2-40B4-BE49-F238E27FC236}">
                <a16:creationId xmlns:a16="http://schemas.microsoft.com/office/drawing/2014/main" id="{2D964A8E-0339-4DD8-BB96-8252523BF5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5284" y="22814"/>
            <a:ext cx="9269568" cy="68706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Заголовок 3"/>
          <p:cNvSpPr txBox="1">
            <a:spLocks/>
          </p:cNvSpPr>
          <p:nvPr/>
        </p:nvSpPr>
        <p:spPr>
          <a:xfrm>
            <a:off x="1301132" y="226884"/>
            <a:ext cx="6190713" cy="86385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Внедрение электронного документооборота</a:t>
            </a:r>
            <a:endParaRPr lang="ru-RU" sz="30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1275189485"/>
              </p:ext>
            </p:extLst>
          </p:nvPr>
        </p:nvGraphicFramePr>
        <p:xfrm>
          <a:off x="602611" y="995684"/>
          <a:ext cx="7272808" cy="52131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10" name="Рисунок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-65959"/>
            <a:ext cx="810456" cy="562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83007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>
            <a:extLst>
              <a:ext uri="{FF2B5EF4-FFF2-40B4-BE49-F238E27FC236}">
                <a16:creationId xmlns:a16="http://schemas.microsoft.com/office/drawing/2014/main" id="{0B24FCE9-DA63-48AE-849B-14F806D45B1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275856" y="5820820"/>
            <a:ext cx="5244689" cy="535531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defTabSz="457200"/>
            <a:r>
              <a:rPr lang="ru-RU" sz="3200" dirty="0">
                <a:solidFill>
                  <a:srgbClr val="0B2D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 !</a:t>
            </a: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96381" y="-1"/>
            <a:ext cx="1247619" cy="8666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2054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18">
            <a:extLst>
              <a:ext uri="{FF2B5EF4-FFF2-40B4-BE49-F238E27FC236}">
                <a16:creationId xmlns:a16="http://schemas.microsoft.com/office/drawing/2014/main" id="{A0CA900B-9E47-40FF-AB53-E06D6A62DD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0"/>
            <a:ext cx="9180512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46825851"/>
              </p:ext>
            </p:extLst>
          </p:nvPr>
        </p:nvGraphicFramePr>
        <p:xfrm>
          <a:off x="336104" y="1917425"/>
          <a:ext cx="843528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7" name="Заголовок 3"/>
          <p:cNvSpPr txBox="1">
            <a:spLocks/>
          </p:cNvSpPr>
          <p:nvPr/>
        </p:nvSpPr>
        <p:spPr>
          <a:xfrm>
            <a:off x="929569" y="638680"/>
            <a:ext cx="6666767" cy="11717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Объект и предмет исследования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-100994"/>
            <a:ext cx="997055" cy="692611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18">
            <a:extLst>
              <a:ext uri="{FF2B5EF4-FFF2-40B4-BE49-F238E27FC236}">
                <a16:creationId xmlns:a16="http://schemas.microsoft.com/office/drawing/2014/main" id="{4DF1181D-6A04-4FD1-ABEB-8B76C6B527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928900" y="544370"/>
            <a:ext cx="6667436" cy="104515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Новизна, актуальность работы</a:t>
            </a: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633845" y="2028943"/>
            <a:ext cx="6962491" cy="383125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243" y="-99392"/>
            <a:ext cx="893518" cy="620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26290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18">
            <a:extLst>
              <a:ext uri="{FF2B5EF4-FFF2-40B4-BE49-F238E27FC236}">
                <a16:creationId xmlns:a16="http://schemas.microsoft.com/office/drawing/2014/main" id="{EE624A71-0051-4EFE-9285-6156408ECF5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971600" y="505776"/>
            <a:ext cx="6696744" cy="1224136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исследования</a:t>
            </a: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1285925" y="1981393"/>
            <a:ext cx="6068094" cy="4351337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-47242"/>
            <a:ext cx="801520" cy="5567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26220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8">
            <a:extLst>
              <a:ext uri="{FF2B5EF4-FFF2-40B4-BE49-F238E27FC236}">
                <a16:creationId xmlns:a16="http://schemas.microsoft.com/office/drawing/2014/main" id="{02671F7F-AA3C-411D-99C9-4A9E920D212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90" y="0"/>
            <a:ext cx="913511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81023" y="480048"/>
            <a:ext cx="6715313" cy="115212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исследования</a:t>
            </a: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628650" y="1726581"/>
            <a:ext cx="6967686" cy="4207321"/>
          </a:xfrm>
        </p:spPr>
        <p:txBody>
          <a:bodyPr/>
          <a:lstStyle/>
          <a:p>
            <a:pPr marL="0" indent="0">
              <a:buNone/>
            </a:pPr>
            <a:endParaRPr lang="ru-RU" dirty="0"/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-94405"/>
            <a:ext cx="826959" cy="5744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61260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18">
            <a:extLst>
              <a:ext uri="{FF2B5EF4-FFF2-40B4-BE49-F238E27FC236}">
                <a16:creationId xmlns:a16="http://schemas.microsoft.com/office/drawing/2014/main" id="{C6C73C67-8AC4-4315-A655-84B16678226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4670" y="0"/>
            <a:ext cx="916867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Заголовок 3"/>
          <p:cNvSpPr txBox="1">
            <a:spLocks/>
          </p:cNvSpPr>
          <p:nvPr/>
        </p:nvSpPr>
        <p:spPr>
          <a:xfrm>
            <a:off x="1336823" y="203902"/>
            <a:ext cx="6259513" cy="259228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 оформления практической части ВКР (диаграммы, схемы, рисунки, графики)</a:t>
            </a: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-99392"/>
            <a:ext cx="873221" cy="606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40501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8">
            <a:extLst>
              <a:ext uri="{FF2B5EF4-FFF2-40B4-BE49-F238E27FC236}">
                <a16:creationId xmlns:a16="http://schemas.microsoft.com/office/drawing/2014/main" id="{FB0DB47D-8D7E-4E2E-9BBB-3B0D38FB2B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774" y="0"/>
            <a:ext cx="916377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Заголовок 3"/>
          <p:cNvSpPr txBox="1">
            <a:spLocks/>
          </p:cNvSpPr>
          <p:nvPr/>
        </p:nvSpPr>
        <p:spPr>
          <a:xfrm>
            <a:off x="4382279" y="619085"/>
            <a:ext cx="3109566" cy="1415644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Доля участников рынка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факторинстнига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РФ 2022г., %</a:t>
            </a:r>
          </a:p>
        </p:txBody>
      </p:sp>
      <p:graphicFrame>
        <p:nvGraphicFramePr>
          <p:cNvPr id="8" name="Диаграмма 7"/>
          <p:cNvGraphicFramePr/>
          <p:nvPr>
            <p:extLst>
              <p:ext uri="{D42A27DB-BD31-4B8C-83A1-F6EECF244321}">
                <p14:modId xmlns:p14="http://schemas.microsoft.com/office/powerpoint/2010/main" val="3980142981"/>
              </p:ext>
            </p:extLst>
          </p:nvPr>
        </p:nvGraphicFramePr>
        <p:xfrm>
          <a:off x="4139952" y="2280935"/>
          <a:ext cx="3816424" cy="36915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312551796"/>
              </p:ext>
            </p:extLst>
          </p:nvPr>
        </p:nvGraphicFramePr>
        <p:xfrm>
          <a:off x="713945" y="2116829"/>
          <a:ext cx="3714039" cy="434234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10" name="Заголовок 3"/>
          <p:cNvSpPr txBox="1">
            <a:spLocks/>
          </p:cNvSpPr>
          <p:nvPr/>
        </p:nvSpPr>
        <p:spPr>
          <a:xfrm>
            <a:off x="894448" y="664442"/>
            <a:ext cx="2808312" cy="134363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25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Оборот участников российского рынка факторинга за 1 квартал 2021г, %</a:t>
            </a:r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998" y="13361"/>
            <a:ext cx="780718" cy="5423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58829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8">
            <a:extLst>
              <a:ext uri="{FF2B5EF4-FFF2-40B4-BE49-F238E27FC236}">
                <a16:creationId xmlns:a16="http://schemas.microsoft.com/office/drawing/2014/main" id="{1E24A0EB-E912-4C4B-97CB-73B17572FC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98" y="0"/>
            <a:ext cx="9122302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Заголовок 3"/>
          <p:cNvSpPr txBox="1">
            <a:spLocks/>
          </p:cNvSpPr>
          <p:nvPr/>
        </p:nvSpPr>
        <p:spPr>
          <a:xfrm>
            <a:off x="1403648" y="333636"/>
            <a:ext cx="5827032" cy="117170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Динамика количества поставщиков и дебиторов ООО «ВТБ Факторинг»</a:t>
            </a:r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937924017"/>
              </p:ext>
            </p:extLst>
          </p:nvPr>
        </p:nvGraphicFramePr>
        <p:xfrm>
          <a:off x="787933" y="1733395"/>
          <a:ext cx="6736395" cy="48965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0" name="Рисунок 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561" y="-12272"/>
            <a:ext cx="700164" cy="4863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96713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18">
            <a:extLst>
              <a:ext uri="{FF2B5EF4-FFF2-40B4-BE49-F238E27FC236}">
                <a16:creationId xmlns:a16="http://schemas.microsoft.com/office/drawing/2014/main" id="{AF785F1B-BA10-424C-AB01-2A927015AC4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91"/>
            <a:ext cx="925252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Заголовок 3"/>
          <p:cNvSpPr txBox="1">
            <a:spLocks/>
          </p:cNvSpPr>
          <p:nvPr/>
        </p:nvSpPr>
        <p:spPr>
          <a:xfrm>
            <a:off x="1236373" y="275011"/>
            <a:ext cx="6359963" cy="127162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3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Проблемы факторинговых операций</a:t>
            </a:r>
          </a:p>
        </p:txBody>
      </p:sp>
      <p:graphicFrame>
        <p:nvGraphicFramePr>
          <p:cNvPr id="12" name="Схема 11"/>
          <p:cNvGraphicFramePr/>
          <p:nvPr>
            <p:extLst>
              <p:ext uri="{D42A27DB-BD31-4B8C-83A1-F6EECF244321}">
                <p14:modId xmlns:p14="http://schemas.microsoft.com/office/powerpoint/2010/main" val="1398415061"/>
              </p:ext>
            </p:extLst>
          </p:nvPr>
        </p:nvGraphicFramePr>
        <p:xfrm>
          <a:off x="631353" y="2004228"/>
          <a:ext cx="6840761" cy="44159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9" name="Рисунок 8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980" y="-491"/>
            <a:ext cx="793205" cy="551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2110738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TM02892315[[fn=Легкий дым]]</Template>
  <TotalTime>1556</TotalTime>
  <Words>172</Words>
  <Application>Microsoft Office PowerPoint</Application>
  <PresentationFormat>Экран (4:3)</PresentationFormat>
  <Paragraphs>38</Paragraphs>
  <Slides>11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Calibri</vt:lpstr>
      <vt:lpstr>Calibri Light</vt:lpstr>
      <vt:lpstr>Times New Roman</vt:lpstr>
      <vt:lpstr>Wingdings</vt:lpstr>
      <vt:lpstr>Wingdings 2</vt:lpstr>
      <vt:lpstr>HDOfficeLightV0</vt:lpstr>
      <vt:lpstr>Презентация PowerPoint</vt:lpstr>
      <vt:lpstr>Презентация PowerPoint</vt:lpstr>
      <vt:lpstr>Новизна, актуальность работы</vt:lpstr>
      <vt:lpstr>Цель исследования</vt:lpstr>
      <vt:lpstr>Задачи исследования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 !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Платежные карты: проблемы и перспективы на современном этапе</dc:title>
  <dc:creator>Людмила</dc:creator>
  <cp:lastModifiedBy>Монастырская Мария Александровна</cp:lastModifiedBy>
  <cp:revision>156</cp:revision>
  <cp:lastPrinted>2016-06-30T19:09:21Z</cp:lastPrinted>
  <dcterms:created xsi:type="dcterms:W3CDTF">2016-06-17T20:12:34Z</dcterms:created>
  <dcterms:modified xsi:type="dcterms:W3CDTF">2022-09-05T16:32:04Z</dcterms:modified>
</cp:coreProperties>
</file>