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114" y="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2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56ECE9-FBFA-4D5E-B328-8A1D9C216DB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E9BFD8-65D2-41D1-9AF6-BF02E7D7CC28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2.Выполнение работ по бронированию номеров – мест для различных категорий граждан </a:t>
          </a:r>
          <a:endParaRPr lang="ru-RU" dirty="0">
            <a:solidFill>
              <a:schemeClr val="tx1"/>
            </a:solidFill>
          </a:endParaRPr>
        </a:p>
      </dgm:t>
    </dgm:pt>
    <dgm:pt modelId="{C1A5F5F7-63EF-4258-BFFE-4D4D38ABE7BD}" type="parTrans" cxnId="{818344F6-167D-4053-A587-3138339969A7}">
      <dgm:prSet/>
      <dgm:spPr/>
      <dgm:t>
        <a:bodyPr/>
        <a:lstStyle/>
        <a:p>
          <a:endParaRPr lang="ru-RU"/>
        </a:p>
      </dgm:t>
    </dgm:pt>
    <dgm:pt modelId="{A3AF7691-72FF-4173-BA47-96667A1C0B8D}" type="sibTrans" cxnId="{818344F6-167D-4053-A587-3138339969A7}">
      <dgm:prSet/>
      <dgm:spPr/>
      <dgm:t>
        <a:bodyPr/>
        <a:lstStyle/>
        <a:p>
          <a:endParaRPr lang="ru-RU"/>
        </a:p>
      </dgm:t>
    </dgm:pt>
    <dgm:pt modelId="{A32F4F8D-B5DD-4788-A5BD-01CAAF799CFB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1.Получение навыка бронирования гостиничных услуг- </a:t>
          </a:r>
          <a:endParaRPr lang="ru-RU" dirty="0">
            <a:solidFill>
              <a:schemeClr val="tx1"/>
            </a:solidFill>
          </a:endParaRPr>
        </a:p>
      </dgm:t>
    </dgm:pt>
    <dgm:pt modelId="{A53D5E95-AFDF-4DAC-AC6A-933E24420CA9}" type="parTrans" cxnId="{6D884D4F-C80A-4F40-ACE7-6D533C02ED86}">
      <dgm:prSet/>
      <dgm:spPr/>
      <dgm:t>
        <a:bodyPr/>
        <a:lstStyle/>
        <a:p>
          <a:endParaRPr lang="ru-RU"/>
        </a:p>
      </dgm:t>
    </dgm:pt>
    <dgm:pt modelId="{59A4A011-86EF-4233-A558-66CD3404D595}" type="sibTrans" cxnId="{6D884D4F-C80A-4F40-ACE7-6D533C02ED86}">
      <dgm:prSet/>
      <dgm:spPr/>
      <dgm:t>
        <a:bodyPr/>
        <a:lstStyle/>
        <a:p>
          <a:endParaRPr lang="ru-RU"/>
        </a:p>
      </dgm:t>
    </dgm:pt>
    <dgm:pt modelId="{C6291F20-9760-4562-A239-276C96F064AA}">
      <dgm:prSet/>
      <dgm:spPr/>
      <dgm:t>
        <a:bodyPr/>
        <a:lstStyle/>
        <a:p>
          <a:r>
            <a:rPr lang="ru-RU" smtClean="0">
              <a:solidFill>
                <a:schemeClr val="tx1"/>
              </a:solidFill>
            </a:rPr>
            <a:t>3Ознакомление </a:t>
          </a:r>
          <a:r>
            <a:rPr lang="ru-RU" dirty="0" smtClean="0">
              <a:solidFill>
                <a:schemeClr val="tx1"/>
              </a:solidFill>
            </a:rPr>
            <a:t>с технологией ведения личностных, телефонных, о</a:t>
          </a:r>
          <a:r>
            <a:rPr lang="en-US" dirty="0" smtClean="0">
              <a:solidFill>
                <a:schemeClr val="tx1"/>
              </a:solidFill>
            </a:rPr>
            <a:t>n</a:t>
          </a:r>
          <a:r>
            <a:rPr lang="ru-RU" dirty="0" smtClean="0">
              <a:solidFill>
                <a:schemeClr val="tx1"/>
              </a:solidFill>
            </a:rPr>
            <a:t>-</a:t>
          </a:r>
          <a:r>
            <a:rPr lang="en-US" dirty="0" smtClean="0">
              <a:solidFill>
                <a:schemeClr val="tx1"/>
              </a:solidFill>
            </a:rPr>
            <a:t>line</a:t>
          </a:r>
          <a:r>
            <a:rPr lang="ru-RU" dirty="0" smtClean="0">
              <a:solidFill>
                <a:schemeClr val="tx1"/>
              </a:solidFill>
            </a:rPr>
            <a:t> переговоров при бронировании;</a:t>
          </a:r>
          <a:endParaRPr lang="ru-RU" dirty="0">
            <a:solidFill>
              <a:schemeClr val="tx1"/>
            </a:solidFill>
          </a:endParaRPr>
        </a:p>
      </dgm:t>
    </dgm:pt>
    <dgm:pt modelId="{64E04691-8A66-4282-93D2-05DEC89DE520}" type="parTrans" cxnId="{5B985A6F-F1EB-4B13-9790-D82D61C23266}">
      <dgm:prSet/>
      <dgm:spPr/>
      <dgm:t>
        <a:bodyPr/>
        <a:lstStyle/>
        <a:p>
          <a:endParaRPr lang="ru-RU"/>
        </a:p>
      </dgm:t>
    </dgm:pt>
    <dgm:pt modelId="{68C55B3C-D6B6-4AE7-87BF-DF6AAD1D16AE}" type="sibTrans" cxnId="{5B985A6F-F1EB-4B13-9790-D82D61C23266}">
      <dgm:prSet/>
      <dgm:spPr/>
      <dgm:t>
        <a:bodyPr/>
        <a:lstStyle/>
        <a:p>
          <a:endParaRPr lang="ru-RU"/>
        </a:p>
      </dgm:t>
    </dgm:pt>
    <dgm:pt modelId="{47788341-9BD3-4C12-B78E-CD97703EC13C}" type="pres">
      <dgm:prSet presAssocID="{4356ECE9-FBFA-4D5E-B328-8A1D9C216D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281230-9E70-4A11-805F-4CE18BE754FD}" type="pres">
      <dgm:prSet presAssocID="{A32F4F8D-B5DD-4788-A5BD-01CAAF799CF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9846E2-93FB-4B38-AA1F-27D4F8A7F28E}" type="pres">
      <dgm:prSet presAssocID="{59A4A011-86EF-4233-A558-66CD3404D595}" presName="spacer" presStyleCnt="0"/>
      <dgm:spPr/>
      <dgm:t>
        <a:bodyPr/>
        <a:lstStyle/>
        <a:p>
          <a:endParaRPr lang="ru-RU"/>
        </a:p>
      </dgm:t>
    </dgm:pt>
    <dgm:pt modelId="{35DB106E-0EB5-4DA3-87B9-26996B82B2A9}" type="pres">
      <dgm:prSet presAssocID="{24E9BFD8-65D2-41D1-9AF6-BF02E7D7CC2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C81F3B-6847-41BD-917A-31B4FE6DD90A}" type="pres">
      <dgm:prSet presAssocID="{A3AF7691-72FF-4173-BA47-96667A1C0B8D}" presName="spacer" presStyleCnt="0"/>
      <dgm:spPr/>
    </dgm:pt>
    <dgm:pt modelId="{79117FA9-A854-4420-BFC8-5B2099B6E8AB}" type="pres">
      <dgm:prSet presAssocID="{C6291F20-9760-4562-A239-276C96F064AA}" presName="parentText" presStyleLbl="node1" presStyleIdx="2" presStyleCnt="3" custLinFactNeighborX="-5073" custLinFactNeighborY="283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48D50E-21B3-45A4-98E6-F31FA5519E11}" type="presOf" srcId="{24E9BFD8-65D2-41D1-9AF6-BF02E7D7CC28}" destId="{35DB106E-0EB5-4DA3-87B9-26996B82B2A9}" srcOrd="0" destOrd="0" presId="urn:microsoft.com/office/officeart/2005/8/layout/vList2"/>
    <dgm:cxn modelId="{B8F0B891-5C4A-4AD8-BF87-A9C0ECDF3B53}" type="presOf" srcId="{A32F4F8D-B5DD-4788-A5BD-01CAAF799CFB}" destId="{FF281230-9E70-4A11-805F-4CE18BE754FD}" srcOrd="0" destOrd="0" presId="urn:microsoft.com/office/officeart/2005/8/layout/vList2"/>
    <dgm:cxn modelId="{5B985A6F-F1EB-4B13-9790-D82D61C23266}" srcId="{4356ECE9-FBFA-4D5E-B328-8A1D9C216DB4}" destId="{C6291F20-9760-4562-A239-276C96F064AA}" srcOrd="2" destOrd="0" parTransId="{64E04691-8A66-4282-93D2-05DEC89DE520}" sibTransId="{68C55B3C-D6B6-4AE7-87BF-DF6AAD1D16AE}"/>
    <dgm:cxn modelId="{216521B7-FB34-495E-9189-9633734A3086}" type="presOf" srcId="{4356ECE9-FBFA-4D5E-B328-8A1D9C216DB4}" destId="{47788341-9BD3-4C12-B78E-CD97703EC13C}" srcOrd="0" destOrd="0" presId="urn:microsoft.com/office/officeart/2005/8/layout/vList2"/>
    <dgm:cxn modelId="{8D757A85-68D7-4092-96BE-8E74A1022C4E}" type="presOf" srcId="{C6291F20-9760-4562-A239-276C96F064AA}" destId="{79117FA9-A854-4420-BFC8-5B2099B6E8AB}" srcOrd="0" destOrd="0" presId="urn:microsoft.com/office/officeart/2005/8/layout/vList2"/>
    <dgm:cxn modelId="{818344F6-167D-4053-A587-3138339969A7}" srcId="{4356ECE9-FBFA-4D5E-B328-8A1D9C216DB4}" destId="{24E9BFD8-65D2-41D1-9AF6-BF02E7D7CC28}" srcOrd="1" destOrd="0" parTransId="{C1A5F5F7-63EF-4258-BFFE-4D4D38ABE7BD}" sibTransId="{A3AF7691-72FF-4173-BA47-96667A1C0B8D}"/>
    <dgm:cxn modelId="{6D884D4F-C80A-4F40-ACE7-6D533C02ED86}" srcId="{4356ECE9-FBFA-4D5E-B328-8A1D9C216DB4}" destId="{A32F4F8D-B5DD-4788-A5BD-01CAAF799CFB}" srcOrd="0" destOrd="0" parTransId="{A53D5E95-AFDF-4DAC-AC6A-933E24420CA9}" sibTransId="{59A4A011-86EF-4233-A558-66CD3404D595}"/>
    <dgm:cxn modelId="{8E2E7EE3-54B3-47D2-ADC8-C37A806D1447}" type="presParOf" srcId="{47788341-9BD3-4C12-B78E-CD97703EC13C}" destId="{FF281230-9E70-4A11-805F-4CE18BE754FD}" srcOrd="0" destOrd="0" presId="urn:microsoft.com/office/officeart/2005/8/layout/vList2"/>
    <dgm:cxn modelId="{38093366-2866-40F2-8FFA-A9FAD70DC7FB}" type="presParOf" srcId="{47788341-9BD3-4C12-B78E-CD97703EC13C}" destId="{789846E2-93FB-4B38-AA1F-27D4F8A7F28E}" srcOrd="1" destOrd="0" presId="urn:microsoft.com/office/officeart/2005/8/layout/vList2"/>
    <dgm:cxn modelId="{10F7D564-4811-489A-96BE-67E130C863BD}" type="presParOf" srcId="{47788341-9BD3-4C12-B78E-CD97703EC13C}" destId="{35DB106E-0EB5-4DA3-87B9-26996B82B2A9}" srcOrd="2" destOrd="0" presId="urn:microsoft.com/office/officeart/2005/8/layout/vList2"/>
    <dgm:cxn modelId="{BA2E7ECD-A8AE-40AC-A07C-86A5E5CF63A0}" type="presParOf" srcId="{47788341-9BD3-4C12-B78E-CD97703EC13C}" destId="{33C81F3B-6847-41BD-917A-31B4FE6DD90A}" srcOrd="3" destOrd="0" presId="urn:microsoft.com/office/officeart/2005/8/layout/vList2"/>
    <dgm:cxn modelId="{C2DE70A9-A9D2-4C8E-966B-DD06781FF150}" type="presParOf" srcId="{47788341-9BD3-4C12-B78E-CD97703EC13C}" destId="{79117FA9-A854-4420-BFC8-5B2099B6E8A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53C60F-0F13-4DAE-9636-CAE5BC4D44F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5B7D2D-C3FC-483D-89D3-14DADE88449D}">
      <dgm:prSet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2.Выполнение работ по резервированию гостиничных услуг при внесении предоплаты.</a:t>
          </a:r>
          <a:endParaRPr lang="ru-RU" sz="2000" b="1" dirty="0">
            <a:solidFill>
              <a:schemeClr val="tx1"/>
            </a:solidFill>
          </a:endParaRPr>
        </a:p>
      </dgm:t>
    </dgm:pt>
    <dgm:pt modelId="{6D75D2A5-8437-480C-B1B4-EC565DB8A2EA}" type="parTrans" cxnId="{62E18A26-2960-49F8-95DA-1336D3078A53}">
      <dgm:prSet/>
      <dgm:spPr/>
      <dgm:t>
        <a:bodyPr/>
        <a:lstStyle/>
        <a:p>
          <a:endParaRPr lang="ru-RU"/>
        </a:p>
      </dgm:t>
    </dgm:pt>
    <dgm:pt modelId="{7A047603-9E15-42B6-A361-7FDF124E7327}" type="sibTrans" cxnId="{62E18A26-2960-49F8-95DA-1336D3078A53}">
      <dgm:prSet/>
      <dgm:spPr/>
      <dgm:t>
        <a:bodyPr/>
        <a:lstStyle/>
        <a:p>
          <a:endParaRPr lang="ru-RU"/>
        </a:p>
      </dgm:t>
    </dgm:pt>
    <dgm:pt modelId="{B75F7EC2-0358-4745-848B-6273F43AADF7}">
      <dgm:prSet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1.Выполнение работ по подтверждению и аннуляции брони </a:t>
          </a:r>
          <a:endParaRPr lang="ru-RU" sz="2000" b="1" dirty="0">
            <a:solidFill>
              <a:schemeClr val="tx1"/>
            </a:solidFill>
          </a:endParaRPr>
        </a:p>
      </dgm:t>
    </dgm:pt>
    <dgm:pt modelId="{1ADEA3D4-46C4-43B2-95CB-BC659156C572}" type="parTrans" cxnId="{33E7355C-764F-4323-8861-BF7392D7488C}">
      <dgm:prSet/>
      <dgm:spPr/>
      <dgm:t>
        <a:bodyPr/>
        <a:lstStyle/>
        <a:p>
          <a:endParaRPr lang="ru-RU"/>
        </a:p>
      </dgm:t>
    </dgm:pt>
    <dgm:pt modelId="{8A2CCF3D-1652-4A74-9BAD-4931612DB4C3}" type="sibTrans" cxnId="{33E7355C-764F-4323-8861-BF7392D7488C}">
      <dgm:prSet/>
      <dgm:spPr/>
      <dgm:t>
        <a:bodyPr/>
        <a:lstStyle/>
        <a:p>
          <a:endParaRPr lang="ru-RU"/>
        </a:p>
      </dgm:t>
    </dgm:pt>
    <dgm:pt modelId="{2F692601-D0D5-4447-821E-739175CE1987}" type="pres">
      <dgm:prSet presAssocID="{8F53C60F-0F13-4DAE-9636-CAE5BC4D44F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12A4A4-20FF-4226-8D60-D6F3A07DC8F6}" type="pres">
      <dgm:prSet presAssocID="{B75F7EC2-0358-4745-848B-6273F43AADF7}" presName="parentText" presStyleLbl="node1" presStyleIdx="0" presStyleCnt="2" custScaleY="101697" custLinFactY="-79900" custLinFactNeighborX="-488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A202DE-D548-4C5F-A4FC-59EC04795AEB}" type="pres">
      <dgm:prSet presAssocID="{8A2CCF3D-1652-4A74-9BAD-4931612DB4C3}" presName="spacer" presStyleCnt="0"/>
      <dgm:spPr/>
    </dgm:pt>
    <dgm:pt modelId="{EF5F743A-4C6A-40A5-B71F-5ECF6E63D3BA}" type="pres">
      <dgm:prSet presAssocID="{F55B7D2D-C3FC-483D-89D3-14DADE88449D}" presName="parentText" presStyleLbl="node1" presStyleIdx="1" presStyleCnt="2" custLinFactY="-62346" custLinFactNeighborX="-51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894CAA-65D6-4A16-B841-FC1A7FA43206}" type="presOf" srcId="{F55B7D2D-C3FC-483D-89D3-14DADE88449D}" destId="{EF5F743A-4C6A-40A5-B71F-5ECF6E63D3BA}" srcOrd="0" destOrd="0" presId="urn:microsoft.com/office/officeart/2005/8/layout/vList2"/>
    <dgm:cxn modelId="{62E18A26-2960-49F8-95DA-1336D3078A53}" srcId="{8F53C60F-0F13-4DAE-9636-CAE5BC4D44FC}" destId="{F55B7D2D-C3FC-483D-89D3-14DADE88449D}" srcOrd="1" destOrd="0" parTransId="{6D75D2A5-8437-480C-B1B4-EC565DB8A2EA}" sibTransId="{7A047603-9E15-42B6-A361-7FDF124E7327}"/>
    <dgm:cxn modelId="{33E7355C-764F-4323-8861-BF7392D7488C}" srcId="{8F53C60F-0F13-4DAE-9636-CAE5BC4D44FC}" destId="{B75F7EC2-0358-4745-848B-6273F43AADF7}" srcOrd="0" destOrd="0" parTransId="{1ADEA3D4-46C4-43B2-95CB-BC659156C572}" sibTransId="{8A2CCF3D-1652-4A74-9BAD-4931612DB4C3}"/>
    <dgm:cxn modelId="{56CFA188-5B81-4C8E-97AE-69903639D294}" type="presOf" srcId="{8F53C60F-0F13-4DAE-9636-CAE5BC4D44FC}" destId="{2F692601-D0D5-4447-821E-739175CE1987}" srcOrd="0" destOrd="0" presId="urn:microsoft.com/office/officeart/2005/8/layout/vList2"/>
    <dgm:cxn modelId="{592A843D-2322-49C6-A4A7-1732FB7F4457}" type="presOf" srcId="{B75F7EC2-0358-4745-848B-6273F43AADF7}" destId="{E312A4A4-20FF-4226-8D60-D6F3A07DC8F6}" srcOrd="0" destOrd="0" presId="urn:microsoft.com/office/officeart/2005/8/layout/vList2"/>
    <dgm:cxn modelId="{9FCF49C3-0477-4C2A-B4AA-B4BE734138CB}" type="presParOf" srcId="{2F692601-D0D5-4447-821E-739175CE1987}" destId="{E312A4A4-20FF-4226-8D60-D6F3A07DC8F6}" srcOrd="0" destOrd="0" presId="urn:microsoft.com/office/officeart/2005/8/layout/vList2"/>
    <dgm:cxn modelId="{6E64C0CD-E016-49E9-8DA5-005F71444F2D}" type="presParOf" srcId="{2F692601-D0D5-4447-821E-739175CE1987}" destId="{D0A202DE-D548-4C5F-A4FC-59EC04795AEB}" srcOrd="1" destOrd="0" presId="urn:microsoft.com/office/officeart/2005/8/layout/vList2"/>
    <dgm:cxn modelId="{AEB9D4AD-A290-4E3C-A806-693DE73F6DCD}" type="presParOf" srcId="{2F692601-D0D5-4447-821E-739175CE1987}" destId="{EF5F743A-4C6A-40A5-B71F-5ECF6E63D3B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281230-9E70-4A11-805F-4CE18BE754FD}">
      <dsp:nvSpPr>
        <dsp:cNvPr id="0" name=""/>
        <dsp:cNvSpPr/>
      </dsp:nvSpPr>
      <dsp:spPr>
        <a:xfrm>
          <a:off x="0" y="177346"/>
          <a:ext cx="4184035" cy="13491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1.Получение навыка бронирования гостиничных услуг-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65860" y="243206"/>
        <a:ext cx="4052315" cy="1217436"/>
      </dsp:txXfrm>
    </dsp:sp>
    <dsp:sp modelId="{35DB106E-0EB5-4DA3-87B9-26996B82B2A9}">
      <dsp:nvSpPr>
        <dsp:cNvPr id="0" name=""/>
        <dsp:cNvSpPr/>
      </dsp:nvSpPr>
      <dsp:spPr>
        <a:xfrm>
          <a:off x="0" y="1584102"/>
          <a:ext cx="4184035" cy="13491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2.Выполнение работ по бронированию номеров – мест для различных категорий граждан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65860" y="1649962"/>
        <a:ext cx="4052315" cy="1217436"/>
      </dsp:txXfrm>
    </dsp:sp>
    <dsp:sp modelId="{79117FA9-A854-4420-BFC8-5B2099B6E8AB}">
      <dsp:nvSpPr>
        <dsp:cNvPr id="0" name=""/>
        <dsp:cNvSpPr/>
      </dsp:nvSpPr>
      <dsp:spPr>
        <a:xfrm>
          <a:off x="0" y="3007187"/>
          <a:ext cx="4184035" cy="13491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solidFill>
                <a:schemeClr val="tx1"/>
              </a:solidFill>
            </a:rPr>
            <a:t>3Ознакомление </a:t>
          </a:r>
          <a:r>
            <a:rPr lang="ru-RU" sz="2000" kern="1200" dirty="0" smtClean="0">
              <a:solidFill>
                <a:schemeClr val="tx1"/>
              </a:solidFill>
            </a:rPr>
            <a:t>с технологией ведения личностных, телефонных, о</a:t>
          </a:r>
          <a:r>
            <a:rPr lang="en-US" sz="2000" kern="1200" dirty="0" smtClean="0">
              <a:solidFill>
                <a:schemeClr val="tx1"/>
              </a:solidFill>
            </a:rPr>
            <a:t>n</a:t>
          </a:r>
          <a:r>
            <a:rPr lang="ru-RU" sz="2000" kern="1200" dirty="0" smtClean="0">
              <a:solidFill>
                <a:schemeClr val="tx1"/>
              </a:solidFill>
            </a:rPr>
            <a:t>-</a:t>
          </a:r>
          <a:r>
            <a:rPr lang="en-US" sz="2000" kern="1200" dirty="0" smtClean="0">
              <a:solidFill>
                <a:schemeClr val="tx1"/>
              </a:solidFill>
            </a:rPr>
            <a:t>line</a:t>
          </a:r>
          <a:r>
            <a:rPr lang="ru-RU" sz="2000" kern="1200" dirty="0" smtClean="0">
              <a:solidFill>
                <a:schemeClr val="tx1"/>
              </a:solidFill>
            </a:rPr>
            <a:t> переговоров при бронировании;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65860" y="3073047"/>
        <a:ext cx="4052315" cy="12174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2A4A4-20FF-4226-8D60-D6F3A07DC8F6}">
      <dsp:nvSpPr>
        <dsp:cNvPr id="0" name=""/>
        <dsp:cNvSpPr/>
      </dsp:nvSpPr>
      <dsp:spPr>
        <a:xfrm>
          <a:off x="0" y="0"/>
          <a:ext cx="4184035" cy="1392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1.Выполнение работ по подтверждению и аннуляции брони 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67958" y="67958"/>
        <a:ext cx="4048119" cy="1256214"/>
      </dsp:txXfrm>
    </dsp:sp>
    <dsp:sp modelId="{EF5F743A-4C6A-40A5-B71F-5ECF6E63D3BA}">
      <dsp:nvSpPr>
        <dsp:cNvPr id="0" name=""/>
        <dsp:cNvSpPr/>
      </dsp:nvSpPr>
      <dsp:spPr>
        <a:xfrm>
          <a:off x="0" y="1545293"/>
          <a:ext cx="4184035" cy="1368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2.Выполнение работ по резервированию гостиничных услуг при внесении предоплаты.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66824" y="1612117"/>
        <a:ext cx="4050387" cy="12352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9000" y="359230"/>
            <a:ext cx="9906000" cy="1110342"/>
          </a:xfrm>
        </p:spPr>
        <p:txBody>
          <a:bodyPr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РОССИЙСКОЙ ФЕДЕРАЦИИ</a:t>
            </a:r>
            <a:b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</a:t>
            </a:r>
            <a:b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«Российский экономический университет им. Г.В. Плеханова</a:t>
            </a:r>
            <a:b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Московский технологический колледж питания ( МТКП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1371600"/>
            <a:ext cx="7766936" cy="4724399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8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8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Отчет по  учебной и производственной практике</a:t>
            </a:r>
          </a:p>
          <a:p>
            <a:pPr algn="ctr"/>
            <a:r>
              <a:rPr lang="ru-RU" sz="8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ПМ.01 Бронирование гостиничных услуг</a:t>
            </a:r>
          </a:p>
          <a:p>
            <a:pPr algn="ctr"/>
            <a:r>
              <a:rPr lang="ru-RU" sz="6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студента ( </a:t>
            </a:r>
            <a:r>
              <a:rPr lang="ru-RU" sz="6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</a:t>
            </a:r>
            <a:r>
              <a:rPr lang="ru-RU" sz="6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гр. ГС-9.21</a:t>
            </a:r>
          </a:p>
          <a:p>
            <a:pPr algn="ctr"/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6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ФИО</a:t>
            </a:r>
          </a:p>
          <a:p>
            <a:pPr algn="ctr"/>
            <a:endParaRPr lang="ru-RU" sz="8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endParaRPr lang="ru-RU" sz="4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00" y="196952"/>
            <a:ext cx="1200000" cy="10349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00" y="177800"/>
            <a:ext cx="1200000" cy="103494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4857" y="0"/>
            <a:ext cx="1457143" cy="13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93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7544" y="244930"/>
            <a:ext cx="7952014" cy="659100"/>
          </a:xfrm>
        </p:spPr>
        <p:txBody>
          <a:bodyPr>
            <a:normAutofit/>
          </a:bodyPr>
          <a:lstStyle/>
          <a:p>
            <a:r>
              <a:rPr lang="ru-RU" dirty="0" smtClean="0"/>
              <a:t>   </a:t>
            </a:r>
            <a:r>
              <a:rPr lang="ru-RU" dirty="0" smtClean="0">
                <a:solidFill>
                  <a:srgbClr val="00B050"/>
                </a:solidFill>
              </a:rPr>
              <a:t>Задание: виды работ и объём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904030"/>
            <a:ext cx="4531480" cy="5659845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1. </a:t>
            </a:r>
            <a:r>
              <a:rPr lang="ru-RU" dirty="0">
                <a:solidFill>
                  <a:schemeClr val="tx1"/>
                </a:solidFill>
              </a:rPr>
              <a:t>Ознакомление с гостиничным циклом обслуживания гостей в отеле </a:t>
            </a:r>
            <a:r>
              <a:rPr lang="ru-RU" dirty="0" smtClean="0">
                <a:solidFill>
                  <a:schemeClr val="tx1"/>
                </a:solidFill>
              </a:rPr>
              <a:t>– 6 часов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2.Получение </a:t>
            </a:r>
            <a:r>
              <a:rPr lang="ru-RU" dirty="0">
                <a:solidFill>
                  <a:schemeClr val="tx1"/>
                </a:solidFill>
              </a:rPr>
              <a:t>навыка бронирования гостиничных </a:t>
            </a:r>
            <a:r>
              <a:rPr lang="ru-RU" dirty="0" smtClean="0">
                <a:solidFill>
                  <a:schemeClr val="tx1"/>
                </a:solidFill>
              </a:rPr>
              <a:t>услуг- 6 часов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3.Контроль </a:t>
            </a:r>
            <a:r>
              <a:rPr lang="ru-RU" dirty="0">
                <a:solidFill>
                  <a:schemeClr val="tx1"/>
                </a:solidFill>
              </a:rPr>
              <a:t>оказания услуг при бронировании </a:t>
            </a:r>
            <a:r>
              <a:rPr lang="ru-RU" dirty="0" smtClean="0">
                <a:solidFill>
                  <a:schemeClr val="tx1"/>
                </a:solidFill>
              </a:rPr>
              <a:t> - 6 часов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4.</a:t>
            </a:r>
            <a:r>
              <a:rPr lang="ru-RU" dirty="0">
                <a:solidFill>
                  <a:schemeClr val="tx1"/>
                </a:solidFill>
              </a:rPr>
              <a:t> Пользование нормативными документами при бронировании номеров </a:t>
            </a:r>
            <a:r>
              <a:rPr lang="ru-RU" dirty="0" smtClean="0">
                <a:solidFill>
                  <a:schemeClr val="tx1"/>
                </a:solidFill>
              </a:rPr>
              <a:t>-6часов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5.</a:t>
            </a:r>
            <a:r>
              <a:rPr lang="ru-RU" dirty="0">
                <a:solidFill>
                  <a:schemeClr val="tx1"/>
                </a:solidFill>
              </a:rPr>
              <a:t> Выполнение работ по резервированию гостиничных услуг при внесении </a:t>
            </a:r>
            <a:r>
              <a:rPr lang="ru-RU" dirty="0" smtClean="0">
                <a:solidFill>
                  <a:schemeClr val="tx1"/>
                </a:solidFill>
              </a:rPr>
              <a:t>предоплаты-6 часов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6.</a:t>
            </a:r>
            <a:r>
              <a:rPr lang="ru-RU" dirty="0">
                <a:solidFill>
                  <a:schemeClr val="tx1"/>
                </a:solidFill>
              </a:rPr>
              <a:t> Выполнение работ по подтверждению и аннуляции брони </a:t>
            </a:r>
            <a:r>
              <a:rPr lang="ru-RU" dirty="0" smtClean="0">
                <a:solidFill>
                  <a:schemeClr val="tx1"/>
                </a:solidFill>
              </a:rPr>
              <a:t>– 6 часов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30799" y="1061357"/>
            <a:ext cx="5604057" cy="4980005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7.</a:t>
            </a:r>
            <a:r>
              <a:rPr lang="ru-RU" dirty="0">
                <a:solidFill>
                  <a:schemeClr val="tx1"/>
                </a:solidFill>
              </a:rPr>
              <a:t> Выполнение работ по бронированию номеров – мест для различных категорий граждан </a:t>
            </a:r>
            <a:r>
              <a:rPr lang="ru-RU" dirty="0" smtClean="0">
                <a:solidFill>
                  <a:schemeClr val="tx1"/>
                </a:solidFill>
              </a:rPr>
              <a:t>-6  часов</a:t>
            </a:r>
          </a:p>
          <a:p>
            <a:r>
              <a:rPr lang="ru-RU" dirty="0">
                <a:solidFill>
                  <a:schemeClr val="tx1"/>
                </a:solidFill>
              </a:rPr>
              <a:t>8. Пользование инновационными технологиями при бронировании номеров и услуг </a:t>
            </a:r>
            <a:r>
              <a:rPr lang="ru-RU" dirty="0" smtClean="0">
                <a:solidFill>
                  <a:schemeClr val="tx1"/>
                </a:solidFill>
              </a:rPr>
              <a:t>– 6 часов</a:t>
            </a:r>
          </a:p>
          <a:p>
            <a:r>
              <a:rPr lang="ru-RU" dirty="0">
                <a:solidFill>
                  <a:schemeClr val="tx1"/>
                </a:solidFill>
              </a:rPr>
              <a:t>9. Выполнение работ по документационному обеспечению процесса бронирования гостиничных </a:t>
            </a:r>
            <a:r>
              <a:rPr lang="ru-RU" dirty="0" smtClean="0">
                <a:solidFill>
                  <a:schemeClr val="tx1"/>
                </a:solidFill>
              </a:rPr>
              <a:t>услуг</a:t>
            </a:r>
          </a:p>
          <a:p>
            <a:r>
              <a:rPr lang="ru-RU" dirty="0">
                <a:solidFill>
                  <a:schemeClr val="tx1"/>
                </a:solidFill>
              </a:rPr>
              <a:t>10. Ознакомление с материально - техническим оснащением рабочей зоны менеджера службы </a:t>
            </a:r>
            <a:r>
              <a:rPr lang="ru-RU" dirty="0" smtClean="0">
                <a:solidFill>
                  <a:schemeClr val="tx1"/>
                </a:solidFill>
              </a:rPr>
              <a:t>бронирования- 6 часов</a:t>
            </a:r>
          </a:p>
          <a:p>
            <a:r>
              <a:rPr lang="ru-RU" dirty="0">
                <a:solidFill>
                  <a:schemeClr val="tx1"/>
                </a:solidFill>
              </a:rPr>
              <a:t>11. Ознакомление с технологией ведения личностных, телефонных, </a:t>
            </a:r>
            <a:r>
              <a:rPr lang="ru-RU" dirty="0" err="1">
                <a:solidFill>
                  <a:schemeClr val="tx1"/>
                </a:solidFill>
              </a:rPr>
              <a:t>on-line</a:t>
            </a:r>
            <a:r>
              <a:rPr lang="ru-RU" dirty="0">
                <a:solidFill>
                  <a:schemeClr val="tx1"/>
                </a:solidFill>
              </a:rPr>
              <a:t> переговоров при бронировании </a:t>
            </a:r>
            <a:r>
              <a:rPr lang="ru-RU" dirty="0" smtClean="0">
                <a:solidFill>
                  <a:schemeClr val="tx1"/>
                </a:solidFill>
              </a:rPr>
              <a:t>-6 часов</a:t>
            </a:r>
          </a:p>
          <a:p>
            <a:r>
              <a:rPr lang="ru-RU" dirty="0">
                <a:solidFill>
                  <a:schemeClr val="tx1"/>
                </a:solidFill>
              </a:rPr>
              <a:t>12. Ознакомление с деловым этикетом и куль-турой поведения </a:t>
            </a:r>
            <a:r>
              <a:rPr lang="ru-RU" dirty="0" smtClean="0">
                <a:solidFill>
                  <a:schemeClr val="tx1"/>
                </a:solidFill>
              </a:rPr>
              <a:t>сотрудников- 6 часов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34" y="84982"/>
            <a:ext cx="1200000" cy="81904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4857" y="-61829"/>
            <a:ext cx="1457143" cy="13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365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80114" y="326572"/>
            <a:ext cx="1469572" cy="6204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Цель: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143000"/>
            <a:ext cx="8352366" cy="1404257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Целью </a:t>
            </a:r>
            <a:r>
              <a:rPr lang="ru-RU" dirty="0" smtClean="0"/>
              <a:t>оценки производственной практики является оценка освоения</a:t>
            </a:r>
          </a:p>
          <a:p>
            <a:r>
              <a:rPr lang="ru-RU" dirty="0" smtClean="0"/>
              <a:t>1) профессиональных и общих компетенций</a:t>
            </a:r>
          </a:p>
          <a:p>
            <a:r>
              <a:rPr lang="ru-RU" dirty="0" smtClean="0"/>
              <a:t>2) практического опыта и умений.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00000" y="2547257"/>
            <a:ext cx="8074004" cy="25799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1.</a:t>
            </a:r>
            <a:r>
              <a:rPr lang="ru-RU" b="1" dirty="0" smtClean="0"/>
              <a:t>Объект</a:t>
            </a:r>
            <a:r>
              <a:rPr lang="ru-RU" dirty="0" smtClean="0"/>
              <a:t>  прохождения практики: гостиница </a:t>
            </a:r>
            <a:r>
              <a:rPr lang="ru-RU" dirty="0" smtClean="0">
                <a:solidFill>
                  <a:srgbClr val="FF0000"/>
                </a:solidFill>
              </a:rPr>
              <a:t>« ?», </a:t>
            </a:r>
            <a:r>
              <a:rPr lang="ru-RU" dirty="0" smtClean="0">
                <a:solidFill>
                  <a:schemeClr val="tx1"/>
                </a:solidFill>
              </a:rPr>
              <a:t>категории </a:t>
            </a:r>
            <a:r>
              <a:rPr lang="ru-RU" dirty="0" smtClean="0">
                <a:solidFill>
                  <a:srgbClr val="FF0000"/>
                </a:solidFill>
              </a:rPr>
              <a:t>? </a:t>
            </a:r>
            <a:r>
              <a:rPr lang="ru-RU" dirty="0" smtClean="0">
                <a:solidFill>
                  <a:schemeClr val="tx1"/>
                </a:solidFill>
              </a:rPr>
              <a:t>звезд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/>
              <a:t> </a:t>
            </a:r>
            <a:r>
              <a:rPr lang="ru-RU" b="1" dirty="0" smtClean="0"/>
              <a:t>предмет </a:t>
            </a:r>
            <a:r>
              <a:rPr lang="ru-RU" dirty="0" smtClean="0"/>
              <a:t>освоения: бронирование гостиничных услуг в</a:t>
            </a:r>
          </a:p>
          <a:p>
            <a:r>
              <a:rPr lang="ru-RU" dirty="0" smtClean="0"/>
              <a:t> службе бронирования в</a:t>
            </a:r>
            <a:endParaRPr lang="ru-RU" dirty="0"/>
          </a:p>
          <a:p>
            <a:r>
              <a:rPr lang="ru-RU" dirty="0"/>
              <a:t>  </a:t>
            </a:r>
            <a:r>
              <a:rPr lang="ru-RU" dirty="0" smtClean="0"/>
              <a:t>качестве  </a:t>
            </a:r>
            <a:r>
              <a:rPr lang="ru-RU" dirty="0" smtClean="0">
                <a:solidFill>
                  <a:srgbClr val="FF0000"/>
                </a:solidFill>
              </a:rPr>
              <a:t>? </a:t>
            </a:r>
            <a:r>
              <a:rPr lang="ru-RU" dirty="0" smtClean="0"/>
              <a:t>(  </a:t>
            </a:r>
            <a:r>
              <a:rPr lang="ru-RU" dirty="0" smtClean="0">
                <a:solidFill>
                  <a:srgbClr val="FF0000"/>
                </a:solidFill>
              </a:rPr>
              <a:t>варианты -</a:t>
            </a:r>
            <a:r>
              <a:rPr lang="ru-RU" dirty="0" err="1" smtClean="0">
                <a:solidFill>
                  <a:srgbClr val="FF0000"/>
                </a:solidFill>
              </a:rPr>
              <a:t>брониста</a:t>
            </a:r>
            <a:r>
              <a:rPr lang="ru-RU" dirty="0" smtClean="0">
                <a:solidFill>
                  <a:srgbClr val="FF0000"/>
                </a:solidFill>
              </a:rPr>
              <a:t>, стажера, помощника менеджера,   </a:t>
            </a:r>
          </a:p>
          <a:p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                        консультанта, </a:t>
            </a:r>
            <a:r>
              <a:rPr lang="ru-RU" dirty="0" err="1" smtClean="0">
                <a:solidFill>
                  <a:srgbClr val="FF0000"/>
                </a:solidFill>
              </a:rPr>
              <a:t>ресепшиониста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6790"/>
            <a:ext cx="2008415" cy="123321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4857" y="-72857"/>
            <a:ext cx="1457143" cy="13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520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4000"/>
            <a:ext cx="8596668" cy="16764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ПК </a:t>
            </a:r>
            <a:r>
              <a:rPr lang="ru-RU" dirty="0">
                <a:solidFill>
                  <a:schemeClr val="tx1"/>
                </a:solidFill>
              </a:rPr>
              <a:t>1.1. Принимать заказ </a:t>
            </a:r>
            <a:r>
              <a:rPr lang="ru-RU" dirty="0" smtClean="0">
                <a:solidFill>
                  <a:schemeClr val="tx1"/>
                </a:solidFill>
              </a:rPr>
              <a:t>на бронирование от потребителей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67742726"/>
              </p:ext>
            </p:extLst>
          </p:nvPr>
        </p:nvGraphicFramePr>
        <p:xfrm>
          <a:off x="677332" y="1342857"/>
          <a:ext cx="4184035" cy="4517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9970" y="1693333"/>
            <a:ext cx="4184034" cy="434802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Фотография на рабочем месте с  телефоном.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332" y="0"/>
            <a:ext cx="1200000" cy="81904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34857" y="0"/>
            <a:ext cx="1457143" cy="13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96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52400"/>
            <a:ext cx="8596668" cy="1778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ПК </a:t>
            </a:r>
            <a:r>
              <a:rPr lang="ru-RU" dirty="0">
                <a:solidFill>
                  <a:schemeClr val="tx1"/>
                </a:solidFill>
              </a:rPr>
              <a:t>1.2. </a:t>
            </a:r>
            <a:r>
              <a:rPr lang="ru-RU" dirty="0" smtClean="0">
                <a:solidFill>
                  <a:schemeClr val="tx1"/>
                </a:solidFill>
              </a:rPr>
              <a:t>Выполнять бронирование и вести документацию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Пользование нормативными документами при бронировании номеров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75130" y="2160589"/>
            <a:ext cx="3298873" cy="388077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Бланки документов: заявка на бронирование, журналы учета, ведомость учета номерного фонда и другие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7789"/>
            <a:ext cx="1200000" cy="81904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4857" y="0"/>
            <a:ext cx="1457143" cy="1342857"/>
          </a:xfrm>
          <a:prstGeom prst="rect">
            <a:avLst/>
          </a:prstGeom>
        </p:spPr>
      </p:pic>
      <p:sp>
        <p:nvSpPr>
          <p:cNvPr id="12" name="Блок-схема: альтернативный процесс 11"/>
          <p:cNvSpPr/>
          <p:nvPr/>
        </p:nvSpPr>
        <p:spPr>
          <a:xfrm>
            <a:off x="945931" y="2317530"/>
            <a:ext cx="4572000" cy="141889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1.Выполнение </a:t>
            </a:r>
            <a:r>
              <a:rPr lang="ru-RU" b="1" dirty="0">
                <a:solidFill>
                  <a:schemeClr val="tx1"/>
                </a:solidFill>
              </a:rPr>
              <a:t>работ по документационному обеспечению процесса бронирования гостиничных услуг;</a:t>
            </a: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945932" y="4020207"/>
            <a:ext cx="4398578" cy="125903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2.Пользование </a:t>
            </a:r>
            <a:r>
              <a:rPr lang="ru-RU" b="1" dirty="0">
                <a:solidFill>
                  <a:schemeClr val="tx1"/>
                </a:solidFill>
              </a:rPr>
              <a:t>нормативными документами при бронировании номеров </a:t>
            </a:r>
          </a:p>
        </p:txBody>
      </p:sp>
    </p:spTree>
    <p:extLst>
      <p:ext uri="{BB962C8B-B14F-4D97-AF65-F5344CB8AC3E}">
        <p14:creationId xmlns:p14="http://schemas.microsoft.com/office/powerpoint/2010/main" val="356271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9999" y="294150"/>
            <a:ext cx="8065381" cy="118780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>
                <a:solidFill>
                  <a:schemeClr val="tx1"/>
                </a:solidFill>
              </a:rPr>
              <a:t>ПК 1.3. </a:t>
            </a:r>
            <a:r>
              <a:rPr lang="ru-RU" b="1" dirty="0" smtClean="0">
                <a:solidFill>
                  <a:schemeClr val="tx1"/>
                </a:solidFill>
              </a:rPr>
              <a:t>Информирование  потребителя </a:t>
            </a:r>
            <a:r>
              <a:rPr lang="ru-RU" b="1" dirty="0">
                <a:solidFill>
                  <a:schemeClr val="tx1"/>
                </a:solidFill>
              </a:rPr>
              <a:t>о бронировании</a:t>
            </a:r>
            <a:r>
              <a:rPr lang="ru-RU" dirty="0"/>
              <a:t>.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429150011"/>
              </p:ext>
            </p:extLst>
          </p:nvPr>
        </p:nvGraphicFramePr>
        <p:xfrm>
          <a:off x="677334" y="1659467"/>
          <a:ext cx="4184035" cy="4961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Фото, счета, оплата услуг, работа с профессиональной программой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-209448"/>
            <a:ext cx="1200000" cy="8190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34857" y="-72857"/>
            <a:ext cx="1457143" cy="1342857"/>
          </a:xfrm>
          <a:prstGeom prst="rect">
            <a:avLst/>
          </a:prstGeom>
        </p:spPr>
      </p:pic>
      <p:sp>
        <p:nvSpPr>
          <p:cNvPr id="6" name="Блок-схема: альтернативный процесс 5"/>
          <p:cNvSpPr/>
          <p:nvPr/>
        </p:nvSpPr>
        <p:spPr>
          <a:xfrm>
            <a:off x="600000" y="4716097"/>
            <a:ext cx="4367047" cy="138515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3.Пользование </a:t>
            </a:r>
            <a:r>
              <a:rPr lang="ru-RU" sz="2000" b="1" dirty="0">
                <a:solidFill>
                  <a:schemeClr val="tx1"/>
                </a:solidFill>
              </a:rPr>
              <a:t>инновационными технологиями при бронировании номеров и услуг </a:t>
            </a:r>
            <a:r>
              <a:rPr lang="ru-RU" dirty="0"/>
              <a:t>– </a:t>
            </a:r>
          </a:p>
        </p:txBody>
      </p:sp>
    </p:spTree>
    <p:extLst>
      <p:ext uri="{BB962C8B-B14F-4D97-AF65-F5344CB8AC3E}">
        <p14:creationId xmlns:p14="http://schemas.microsoft.com/office/powerpoint/2010/main" val="412399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 ПО ЖЕЛАНИЮ МОЖНО ЕЩЕ ДОБАВИТЬ </a:t>
            </a:r>
            <a:r>
              <a:rPr lang="ru-RU" dirty="0" err="1" smtClean="0"/>
              <a:t>Фотографии,Бланки</a:t>
            </a:r>
            <a:r>
              <a:rPr lang="ru-RU" dirty="0" smtClean="0"/>
              <a:t>, анкеты, буклеты, сканы программы </a:t>
            </a:r>
            <a:r>
              <a:rPr lang="ru-RU" dirty="0"/>
              <a:t> </a:t>
            </a:r>
            <a:r>
              <a:rPr lang="ru-RU" dirty="0" err="1" smtClean="0"/>
              <a:t>Фиделио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519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811632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СПАСИБО ЗА ВНИМАНИЕ!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2833" y="3908944"/>
            <a:ext cx="7766936" cy="109689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316045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406</Words>
  <Application>Microsoft Office PowerPoint</Application>
  <PresentationFormat>Широкоэкранный</PresentationFormat>
  <Paragraphs>53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Аспект</vt:lpstr>
      <vt:lpstr>МИНИСТЕРСТВО ОБРАЗОВАНИЯ И НАУКИ РОССИЙСКОЙ ФЕДЕРАЦИИ Федеральное государственное бюджетное образовательное учреждение высшего образования «Российский экономический университет им. Г.В. Плеханова  Московский технологический колледж питания ( МТКП)</vt:lpstr>
      <vt:lpstr>   Задание: виды работ и объём </vt:lpstr>
      <vt:lpstr> Цель:</vt:lpstr>
      <vt:lpstr> ПК 1.1. Принимать заказ на бронирование от потребителей</vt:lpstr>
      <vt:lpstr>ПК 1.2. Выполнять бронирование и вести документацию</vt:lpstr>
      <vt:lpstr> ПК 1.3. Информирование  потребителя о бронировании.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РОССИЙСКОЙ ФЕДЕРАЦИИ Федеральное государственное бюджетное образовательное учреждение высшего образования « Российский экономический университет им. Г.В. Плеханова  Московский технологический колледж питания ( МТКП)</dc:title>
  <dc:creator>User</dc:creator>
  <cp:lastModifiedBy>Белоус Оксана Сергеевна</cp:lastModifiedBy>
  <cp:revision>20</cp:revision>
  <dcterms:created xsi:type="dcterms:W3CDTF">2019-01-29T14:40:37Z</dcterms:created>
  <dcterms:modified xsi:type="dcterms:W3CDTF">2019-03-13T06:46:51Z</dcterms:modified>
</cp:coreProperties>
</file>